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60" r:id="rId4"/>
    <p:sldId id="261" r:id="rId5"/>
    <p:sldId id="262" r:id="rId6"/>
    <p:sldId id="259" r:id="rId7"/>
    <p:sldId id="258" r:id="rId8"/>
    <p:sldId id="263" r:id="rId9"/>
    <p:sldId id="289" r:id="rId10"/>
    <p:sldId id="285" r:id="rId11"/>
    <p:sldId id="264" r:id="rId12"/>
    <p:sldId id="290" r:id="rId13"/>
    <p:sldId id="265" r:id="rId14"/>
    <p:sldId id="276" r:id="rId15"/>
    <p:sldId id="266" r:id="rId16"/>
    <p:sldId id="269" r:id="rId17"/>
    <p:sldId id="287" r:id="rId18"/>
    <p:sldId id="288" r:id="rId19"/>
    <p:sldId id="291" r:id="rId20"/>
    <p:sldId id="274" r:id="rId21"/>
    <p:sldId id="270" r:id="rId22"/>
    <p:sldId id="301" r:id="rId23"/>
    <p:sldId id="271" r:id="rId24"/>
    <p:sldId id="292" r:id="rId25"/>
    <p:sldId id="267" r:id="rId26"/>
    <p:sldId id="268" r:id="rId27"/>
    <p:sldId id="275" r:id="rId28"/>
    <p:sldId id="272" r:id="rId29"/>
    <p:sldId id="302" r:id="rId30"/>
    <p:sldId id="273" r:id="rId31"/>
    <p:sldId id="293" r:id="rId32"/>
    <p:sldId id="277" r:id="rId33"/>
    <p:sldId id="294" r:id="rId34"/>
    <p:sldId id="278" r:id="rId35"/>
    <p:sldId id="283" r:id="rId36"/>
    <p:sldId id="282" r:id="rId37"/>
    <p:sldId id="279" r:id="rId38"/>
    <p:sldId id="280" r:id="rId39"/>
    <p:sldId id="281" r:id="rId40"/>
    <p:sldId id="306" r:id="rId41"/>
    <p:sldId id="328" r:id="rId42"/>
    <p:sldId id="329" r:id="rId43"/>
    <p:sldId id="304" r:id="rId44"/>
    <p:sldId id="305" r:id="rId45"/>
    <p:sldId id="303" r:id="rId46"/>
    <p:sldId id="295" r:id="rId47"/>
    <p:sldId id="296" r:id="rId48"/>
    <p:sldId id="297" r:id="rId49"/>
    <p:sldId id="298" r:id="rId50"/>
    <p:sldId id="299" r:id="rId51"/>
    <p:sldId id="300" r:id="rId52"/>
    <p:sldId id="323" r:id="rId53"/>
    <p:sldId id="310" r:id="rId54"/>
    <p:sldId id="311" r:id="rId55"/>
    <p:sldId id="312" r:id="rId56"/>
    <p:sldId id="313" r:id="rId57"/>
    <p:sldId id="314" r:id="rId58"/>
    <p:sldId id="315" r:id="rId59"/>
    <p:sldId id="325" r:id="rId60"/>
    <p:sldId id="324" r:id="rId61"/>
    <p:sldId id="316" r:id="rId62"/>
    <p:sldId id="317" r:id="rId63"/>
    <p:sldId id="318" r:id="rId64"/>
    <p:sldId id="319" r:id="rId65"/>
    <p:sldId id="321" r:id="rId66"/>
    <p:sldId id="320" r:id="rId67"/>
    <p:sldId id="322" r:id="rId68"/>
    <p:sldId id="326" r:id="rId69"/>
    <p:sldId id="308" r:id="rId70"/>
    <p:sldId id="307" r:id="rId71"/>
    <p:sldId id="309" r:id="rId72"/>
    <p:sldId id="32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FE8F47-4CE5-400A-9D41-4DB3E96BCF7A}">
          <p14:sldIdLst>
            <p14:sldId id="256"/>
          </p14:sldIdLst>
        </p14:section>
        <p14:section name="AM Introduction" id="{EA6251CE-52B4-4BDE-B738-8D37F4306C2C}">
          <p14:sldIdLst>
            <p14:sldId id="257"/>
            <p14:sldId id="260"/>
            <p14:sldId id="261"/>
            <p14:sldId id="262"/>
            <p14:sldId id="259"/>
            <p14:sldId id="258"/>
            <p14:sldId id="263"/>
            <p14:sldId id="289"/>
          </p14:sldIdLst>
        </p14:section>
        <p14:section name="DC Test Setup" id="{FA68D619-DA0D-4398-9DDD-48E600CCAFF4}">
          <p14:sldIdLst>
            <p14:sldId id="285"/>
            <p14:sldId id="264"/>
            <p14:sldId id="290"/>
            <p14:sldId id="265"/>
            <p14:sldId id="276"/>
            <p14:sldId id="266"/>
            <p14:sldId id="269"/>
            <p14:sldId id="287"/>
            <p14:sldId id="288"/>
            <p14:sldId id="291"/>
            <p14:sldId id="274"/>
            <p14:sldId id="270"/>
            <p14:sldId id="301"/>
            <p14:sldId id="271"/>
            <p14:sldId id="292"/>
            <p14:sldId id="267"/>
            <p14:sldId id="268"/>
            <p14:sldId id="275"/>
            <p14:sldId id="272"/>
            <p14:sldId id="302"/>
            <p14:sldId id="273"/>
          </p14:sldIdLst>
        </p14:section>
        <p14:section name="AC Test Setup" id="{0EF10F69-D035-47FF-9FD9-AC05311E8332}">
          <p14:sldIdLst>
            <p14:sldId id="293"/>
            <p14:sldId id="277"/>
            <p14:sldId id="294"/>
            <p14:sldId id="278"/>
            <p14:sldId id="283"/>
            <p14:sldId id="282"/>
            <p14:sldId id="279"/>
            <p14:sldId id="280"/>
            <p14:sldId id="281"/>
            <p14:sldId id="306"/>
            <p14:sldId id="328"/>
            <p14:sldId id="329"/>
            <p14:sldId id="304"/>
            <p14:sldId id="305"/>
            <p14:sldId id="303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DC Test Sketch" id="{8A510B03-7EAD-457A-8C30-BE802D805952}">
          <p14:sldIdLst>
            <p14:sldId id="323"/>
            <p14:sldId id="310"/>
            <p14:sldId id="311"/>
            <p14:sldId id="312"/>
            <p14:sldId id="313"/>
            <p14:sldId id="314"/>
            <p14:sldId id="315"/>
            <p14:sldId id="325"/>
          </p14:sldIdLst>
        </p14:section>
        <p14:section name="AC Test Sketch" id="{68F7A191-1FD0-4278-97D2-208C02BA1446}">
          <p14:sldIdLst>
            <p14:sldId id="324"/>
            <p14:sldId id="316"/>
            <p14:sldId id="317"/>
            <p14:sldId id="318"/>
            <p14:sldId id="319"/>
            <p14:sldId id="321"/>
            <p14:sldId id="320"/>
            <p14:sldId id="322"/>
            <p14:sldId id="326"/>
          </p14:sldIdLst>
        </p14:section>
        <p14:section name="LabVIEW" id="{ACECDD4A-6C72-444D-A239-78DDB9B6500A}">
          <p14:sldIdLst>
            <p14:sldId id="308"/>
            <p14:sldId id="307"/>
            <p14:sldId id="309"/>
          </p14:sldIdLst>
        </p14:section>
        <p14:section name="Acknowledgements" id="{ADBE90DD-FA90-445A-B351-2C8B57BBCB91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sheehan\OneDrive%20-%20University%20College%20Cork\Documents\Teaching\PY2108\PY2108_Measurements_R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Automated Diode IV Measurement</a:t>
            </a:r>
            <a:r>
              <a:rPr lang="en-IE" baseline="0"/>
              <a:t> Using AM</a:t>
            </a:r>
            <a:endParaRPr lang="en-I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Sheet11!$A$7:$A$27</c:f>
              <c:numCache>
                <c:formatCode>General</c:formatCode>
                <c:ptCount val="21"/>
                <c:pt idx="0">
                  <c:v>0.28000000000000003</c:v>
                </c:pt>
                <c:pt idx="1">
                  <c:v>0.56000000000000005</c:v>
                </c:pt>
                <c:pt idx="2">
                  <c:v>3</c:v>
                </c:pt>
                <c:pt idx="3">
                  <c:v>6.3514285713999996</c:v>
                </c:pt>
                <c:pt idx="4">
                  <c:v>11.17</c:v>
                </c:pt>
                <c:pt idx="5">
                  <c:v>17.739999999999998</c:v>
                </c:pt>
                <c:pt idx="6">
                  <c:v>22.97</c:v>
                </c:pt>
                <c:pt idx="7">
                  <c:v>30.727142857099999</c:v>
                </c:pt>
                <c:pt idx="8">
                  <c:v>37.707142857100003</c:v>
                </c:pt>
                <c:pt idx="9">
                  <c:v>45.031428571399999</c:v>
                </c:pt>
                <c:pt idx="10">
                  <c:v>54.947142857099998</c:v>
                </c:pt>
                <c:pt idx="11">
                  <c:v>63.122857142900003</c:v>
                </c:pt>
                <c:pt idx="12">
                  <c:v>70.66</c:v>
                </c:pt>
                <c:pt idx="13">
                  <c:v>79.180000000000007</c:v>
                </c:pt>
                <c:pt idx="14">
                  <c:v>86.645714285699995</c:v>
                </c:pt>
                <c:pt idx="15">
                  <c:v>94.89</c:v>
                </c:pt>
                <c:pt idx="16">
                  <c:v>103.34</c:v>
                </c:pt>
                <c:pt idx="17">
                  <c:v>110.74</c:v>
                </c:pt>
                <c:pt idx="18">
                  <c:v>118.83857142860001</c:v>
                </c:pt>
                <c:pt idx="19">
                  <c:v>127.1457142857</c:v>
                </c:pt>
                <c:pt idx="20">
                  <c:v>136.91999999999999</c:v>
                </c:pt>
              </c:numCache>
            </c:numRef>
          </c:xVal>
          <c:yVal>
            <c:numRef>
              <c:f>Sheet11!$B$7:$B$27</c:f>
              <c:numCache>
                <c:formatCode>General</c:formatCode>
                <c:ptCount val="21"/>
                <c:pt idx="0">
                  <c:v>0.3931</c:v>
                </c:pt>
                <c:pt idx="1">
                  <c:v>0.50619999999999998</c:v>
                </c:pt>
                <c:pt idx="2">
                  <c:v>0.55089999999999995</c:v>
                </c:pt>
                <c:pt idx="3">
                  <c:v>0.59140000000000004</c:v>
                </c:pt>
                <c:pt idx="4">
                  <c:v>0.62629999999999997</c:v>
                </c:pt>
                <c:pt idx="5">
                  <c:v>0.64862857139999996</c:v>
                </c:pt>
                <c:pt idx="6">
                  <c:v>0.67169999999999996</c:v>
                </c:pt>
                <c:pt idx="7">
                  <c:v>0.6905</c:v>
                </c:pt>
                <c:pt idx="8">
                  <c:v>0.70379999999999998</c:v>
                </c:pt>
                <c:pt idx="9">
                  <c:v>0.71779999999999999</c:v>
                </c:pt>
                <c:pt idx="10">
                  <c:v>0.73035714289999998</c:v>
                </c:pt>
                <c:pt idx="11">
                  <c:v>0.74150000000000005</c:v>
                </c:pt>
                <c:pt idx="12">
                  <c:v>0.75060000000000004</c:v>
                </c:pt>
                <c:pt idx="13">
                  <c:v>0.75760000000000005</c:v>
                </c:pt>
                <c:pt idx="14">
                  <c:v>0.76600000000000001</c:v>
                </c:pt>
                <c:pt idx="15">
                  <c:v>0.7722</c:v>
                </c:pt>
                <c:pt idx="16">
                  <c:v>0.77710000000000001</c:v>
                </c:pt>
                <c:pt idx="17">
                  <c:v>0.78410000000000002</c:v>
                </c:pt>
                <c:pt idx="18">
                  <c:v>0.79110000000000003</c:v>
                </c:pt>
                <c:pt idx="19">
                  <c:v>0.79669999999999996</c:v>
                </c:pt>
                <c:pt idx="20">
                  <c:v>0.80159999999999998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04-4786-A1C3-0248F9560A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5892175"/>
        <c:axId val="1928042767"/>
      </c:scatterChart>
      <c:valAx>
        <c:axId val="1275892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E"/>
                  <a:t>Current /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042767"/>
        <c:crosses val="autoZero"/>
        <c:crossBetween val="midCat"/>
      </c:valAx>
      <c:valAx>
        <c:axId val="1928042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 /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5892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127B8-1346-4558-B285-130B575850C7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95083-86B4-46EF-8090-4F66E23A4EC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3941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Buy a </a:t>
            </a:r>
            <a:r>
              <a:rPr lang="en-IE" dirty="0" err="1"/>
              <a:t>usb</a:t>
            </a:r>
            <a:r>
              <a:rPr lang="en-IE" dirty="0"/>
              <a:t> oscilloscope for people – balls to that, AM can sample</a:t>
            </a:r>
          </a:p>
          <a:p>
            <a:r>
              <a:rPr lang="en-IE" dirty="0"/>
              <a:t>Ensure that we have spares of components to send out to people</a:t>
            </a:r>
          </a:p>
          <a:p>
            <a:r>
              <a:rPr lang="en-IE" dirty="0"/>
              <a:t>Send all components at the same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62582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46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03483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47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1729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48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6911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49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22283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50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9656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51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043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Put in a picture of the PWM output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4000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Add a slide that talks about how this is then controlled using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9959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Here is the calculation that proves the average of the PWM output equals the DC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1653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Add notes to this diagram so people know what the hell you’re talking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1745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Add notes to this diagram so people know what the hell you’re talking about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812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43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9584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44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108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95083-86B4-46EF-8090-4F66E23A4EC0}" type="slidenum">
              <a:rPr lang="en-IE" smtClean="0"/>
              <a:t>45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1224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9435-7124-41C9-8890-EB8126B2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4A34E-F834-41BC-A076-432865A3E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1A12A-DAE4-4368-B1B2-6A9685CC5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9AF92-AB6A-4358-AE10-9D3EF057F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589F-9D6F-4F8C-8F0D-BD5487E7D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046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8651-D161-47A9-A674-6A56D8E0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AABB3-15C8-4A80-B1F8-FE58736E1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833A8-CDDF-428C-A356-AA5204AD7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0E384-57EC-4601-A165-B8936CE0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9D585-1591-482C-B855-35F5AB77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0189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B3996F-8B1D-42C1-8A48-33D478C9D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AC06E-708F-4573-9693-B1ADE6E47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FD40B-9545-41CF-B2B1-9F1EAB15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93F58-4F6C-42C5-914B-2381AEC9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F9E67-FFAE-4E25-AE62-07F49F24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139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6A72-DDB8-4B18-B7B8-3E66AD0E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FEDE-7B01-46D5-9E0B-205F5B6B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F98DA-E03D-4D5C-8CFC-95D38A2E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44983-F909-4F26-AAE1-BE40B6B1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8F28D-4946-417D-8971-77283459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4092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9CAC-A47F-4912-B73D-6FF32B53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EDD74-4181-4A39-8507-7CD0AD9BB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CE5D0-82C8-446D-9309-23066DFC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D8D98-4AAB-4A9B-A56B-A650C7B8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EED94-2625-4E8E-AC45-95E2859B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824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D77A-391C-436A-99BA-11671C13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426A6-74FD-45E1-ABCA-CB3582112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A3EBF-BDD2-4A40-BB43-9F0DFD6DC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85099-DD68-4987-A158-7F2AE8DF3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CF872-D8DC-4345-AB25-B3BF6AAA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9C9D-ADA6-4826-99EE-80E65A218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32384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B9C5-819A-474E-AF0E-3E720B6FD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45222-5E3E-4A34-B488-545A0CBC4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F1190-9B8F-4D25-9571-244B6DF2F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5D6955-DD80-4430-85CB-E55E4BC2F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2C6FA-2293-444F-A3EB-96F94E330D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54368-7AC9-4B91-81C2-26A119A35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3ECD0-EEDD-481A-ABC1-B35AE347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036973-03AF-4A06-BE48-41C13B54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30029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BD6C-3D7C-490B-A515-67D535D7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17FA8-F630-46D3-B30A-F876A704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5DD969-7D66-4F7D-AAF3-EE79B75D1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A0588-9A88-4542-B982-DFBEB925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82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B40623-BCAA-41DB-BF90-FBA5701C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61843-A801-455F-868F-6BDF98BDC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572B6-0C79-4589-A67D-75DD5A09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6121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B7F8C-5E94-4504-B5E4-6D55233D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0F101-52F8-4CE7-9C20-EC4C17F52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8C27A-739C-4C53-9A56-D34C9A7EB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DD7F5-F7C0-4632-96F5-AE9098095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E742E-1793-4A64-B286-EE50CC61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95595-2A49-41E7-A043-8F5DD116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2690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6D50-526A-4D9E-8BE1-AAEAC6BC3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4432A-1DCD-4612-9F36-2C21BDC98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01318-031F-4548-80B1-304C1AED2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84EE2-2165-48A3-89A2-BAEF2A59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910F1-8E8E-45FA-979A-F741CBC80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C2C68-8D54-4285-A405-ECBFD468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621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B5C190-34D8-42A7-B68D-E354F66A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EBD41-40B4-4475-B08E-7E3ABF969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2F4C0-9DE8-4C2A-8159-36AFEDE91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5E7B7-3AAE-44DA-982E-27B9047F0252}" type="datetimeFigureOut">
              <a:rPr lang="en-IE" smtClean="0"/>
              <a:t>27/01/2021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12CD6-0C29-4533-8979-C19AD722D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76590-BA11-4F36-B44E-B1A62175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6D7AE-5C9E-40B9-B9C4-213A68BA319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8712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language/functions/analog-io/analogwrite/" TargetMode="External"/><Relationship Id="rId2" Type="http://schemas.openxmlformats.org/officeDocument/2006/relationships/hyperlink" Target="https://github.com/rnsheehan/ArdFor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rnell.com/datasheets/1685581.pdf" TargetMode="External"/><Relationship Id="rId2" Type="http://schemas.openxmlformats.org/officeDocument/2006/relationships/hyperlink" Target="https://ie.farnell.com/arduino/a000053/arduino-micro-dev-board/dp/2285194?ost=22851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rkfun/MiniGen" TargetMode="External"/><Relationship Id="rId2" Type="http://schemas.openxmlformats.org/officeDocument/2006/relationships/hyperlink" Target="https://learn.sparkfun.com/tutorials/minigen-hookup-guid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nsheehan/ArdForPY" TargetMode="External"/><Relationship Id="rId2" Type="http://schemas.openxmlformats.org/officeDocument/2006/relationships/hyperlink" Target="https://en.wikipedia.org/wiki/Serial_Peripheral_Interf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itzing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rnsheehan/ArdForP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rnsheehan/ArdForPY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language/functions/communication/serial/begin/" TargetMode="External"/><Relationship Id="rId2" Type="http://schemas.openxmlformats.org/officeDocument/2006/relationships/hyperlink" Target="https://www.arduino.cc/reference/en/language/functions/digital-io/pinm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arduino.cc/reference/en/language/variables/data-types/stringobject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arduino.cc/reference/en/language/functions/analog-io/analogread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www.arduino.cc/reference/en/" TargetMode="External"/><Relationship Id="rId7" Type="http://schemas.openxmlformats.org/officeDocument/2006/relationships/hyperlink" Target="https://learn.sparkfun.com/tutorials/installing-board-definitions-in-the-arduino-ide" TargetMode="External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sparkfun.com/tutorials/installing-an-arduino-library" TargetMode="External"/><Relationship Id="rId5" Type="http://schemas.openxmlformats.org/officeDocument/2006/relationships/hyperlink" Target="https://learn.sparkfun.com/tutorials/installing-arduino-ide" TargetMode="External"/><Relationship Id="rId4" Type="http://schemas.openxmlformats.org/officeDocument/2006/relationships/hyperlink" Target="https://learn.sparkfun.com/tutorials/what-is-an-arduino/al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rnsheehan/ArdForPY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arduino.cc/reference/en/language/functions/communication/serial/begin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arduino.cc/reference/en/language/variables/data-types/stringobject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arduino.cc/reference/en/language/functions/analog-io/analogread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www.arduino.cc/reference/en/" TargetMode="External"/><Relationship Id="rId7" Type="http://schemas.openxmlformats.org/officeDocument/2006/relationships/hyperlink" Target="https://learn.sparkfun.com/tutorials/installing-board-definitions-in-the-arduino-ide" TargetMode="External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sparkfun.com/tutorials/installing-an-arduino-library" TargetMode="External"/><Relationship Id="rId5" Type="http://schemas.openxmlformats.org/officeDocument/2006/relationships/hyperlink" Target="https://learn.sparkfun.com/tutorials/installing-arduino-ide" TargetMode="External"/><Relationship Id="rId4" Type="http://schemas.openxmlformats.org/officeDocument/2006/relationships/hyperlink" Target="https://learn.sparkfun.com/tutorials/what-is-an-arduino/all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github.com/rnsheehan/ArdForPY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nsheehan/ArdForPY/tree/main/AM_Freq_Resp%20Folder/MicroControllers" TargetMode="External"/><Relationship Id="rId2" Type="http://schemas.openxmlformats.org/officeDocument/2006/relationships/hyperlink" Target="https://github.com/rnsheehan/ArdForPY/tree/main/AM_DC_Test%20Folder/MicroControll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" TargetMode="External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hyperlink" Target="https://github.com/rnsheehan/ArdForP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what-is-an-arduino/all" TargetMode="External"/><Relationship Id="rId7" Type="http://schemas.openxmlformats.org/officeDocument/2006/relationships/image" Target="../media/image1.jpg"/><Relationship Id="rId2" Type="http://schemas.openxmlformats.org/officeDocument/2006/relationships/hyperlink" Target="https://github.com/rnsheehan/ArdFor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sparkfun.com/tutorials/installing-board-definitions-in-the-arduino-ide" TargetMode="External"/><Relationship Id="rId5" Type="http://schemas.openxmlformats.org/officeDocument/2006/relationships/hyperlink" Target="https://learn.sparkfun.com/tutorials/installing-an-arduino-library" TargetMode="External"/><Relationship Id="rId4" Type="http://schemas.openxmlformats.org/officeDocument/2006/relationships/hyperlink" Target="https://learn.sparkfun.com/tutorials/installing-arduino-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80A9-EEDE-42FB-8124-B9A845FD0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Configure Arduino Micro</a:t>
            </a:r>
            <a:br>
              <a:rPr lang="en-IE" dirty="0"/>
            </a:br>
            <a:r>
              <a:rPr lang="en-IE" dirty="0"/>
              <a:t>for AC-DC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762BC-72CA-4705-ABCB-A6214235E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64506"/>
          </a:xfrm>
        </p:spPr>
        <p:txBody>
          <a:bodyPr>
            <a:normAutofit/>
          </a:bodyPr>
          <a:lstStyle/>
          <a:p>
            <a:r>
              <a:rPr lang="en-IE" dirty="0" err="1"/>
              <a:t>Dr.</a:t>
            </a:r>
            <a:r>
              <a:rPr lang="en-IE" dirty="0"/>
              <a:t> Robert Sheehan </a:t>
            </a:r>
            <a:br>
              <a:rPr lang="en-IE" dirty="0"/>
            </a:br>
            <a:r>
              <a:rPr lang="en-IE" dirty="0"/>
              <a:t>Senior Technical Officer</a:t>
            </a:r>
            <a:br>
              <a:rPr lang="en-IE" dirty="0"/>
            </a:br>
            <a:r>
              <a:rPr lang="en-IE" dirty="0"/>
              <a:t>Dept. of Physics</a:t>
            </a:r>
            <a:br>
              <a:rPr lang="en-IE" dirty="0"/>
            </a:br>
            <a:r>
              <a:rPr lang="en-IE" dirty="0"/>
              <a:t>University College Cork</a:t>
            </a:r>
            <a:br>
              <a:rPr lang="en-IE" dirty="0"/>
            </a:br>
            <a:br>
              <a:rPr lang="en-IE" dirty="0"/>
            </a:br>
            <a:r>
              <a:rPr lang="en-IE" dirty="0"/>
              <a:t>11 – 1 – 2021 </a:t>
            </a:r>
          </a:p>
        </p:txBody>
      </p:sp>
    </p:spTree>
    <p:extLst>
      <p:ext uri="{BB962C8B-B14F-4D97-AF65-F5344CB8AC3E}">
        <p14:creationId xmlns:p14="http://schemas.microsoft.com/office/powerpoint/2010/main" val="424503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B3006D-C8AE-4830-8541-6D89CBAF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and DC Characterisation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4CB1B-37E9-4E80-94B8-522F431F3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Configure Arduino Micro for DC Output</a:t>
            </a:r>
          </a:p>
          <a:p>
            <a:r>
              <a:rPr lang="en-IE" dirty="0"/>
              <a:t>Circuit for Semiconductor Diode Characterisation</a:t>
            </a:r>
          </a:p>
          <a:p>
            <a:r>
              <a:rPr lang="en-IE" dirty="0"/>
              <a:t>Circuit for </a:t>
            </a:r>
            <a:r>
              <a:rPr lang="en-IE" dirty="0" err="1"/>
              <a:t>npn</a:t>
            </a:r>
            <a:r>
              <a:rPr lang="en-IE" dirty="0"/>
              <a:t> BJT Characterisation</a:t>
            </a:r>
          </a:p>
        </p:txBody>
      </p:sp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A554749-31B7-4BA5-A5F6-8BDEAF04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75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PWM Output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770B43-1FD1-4B58-9507-3BF4790AE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Arduino Micro can be configured to supply Pulse Width Modulated (PWM) output</a:t>
            </a:r>
          </a:p>
          <a:p>
            <a:r>
              <a:rPr lang="en-IE" dirty="0"/>
              <a:t>PWM outputs a train of pulses of variable duty cycle with </a:t>
            </a:r>
            <a:br>
              <a:rPr lang="en-IE" dirty="0"/>
            </a:br>
            <a:r>
              <a:rPr lang="en-IE" dirty="0"/>
              <a:t>period T = 0.002 s (f = 490 Hz)</a:t>
            </a:r>
          </a:p>
          <a:p>
            <a:r>
              <a:rPr lang="en-IE" dirty="0"/>
              <a:t>By varying the pulse duty-cycle you vary the average value of the output voltage over each period</a:t>
            </a:r>
          </a:p>
          <a:p>
            <a:r>
              <a:rPr lang="en-IE" dirty="0"/>
              <a:t>PWM is available on Pins D4 – D6, D9, D10, D12, D13 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9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2DAC846-750B-4A13-860E-39AB2E3D4C54}"/>
              </a:ext>
            </a:extLst>
          </p:cNvPr>
          <p:cNvSpPr txBox="1"/>
          <p:nvPr/>
        </p:nvSpPr>
        <p:spPr>
          <a:xfrm>
            <a:off x="4801897" y="1181974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PWM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PWM Output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71250C-25D3-4316-A816-23158275D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800761" y="1045257"/>
            <a:ext cx="5306692" cy="6318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FFB4B3-5D68-4553-BDB2-F6B29BD14C56}"/>
              </a:ext>
            </a:extLst>
          </p:cNvPr>
          <p:cNvSpPr txBox="1"/>
          <p:nvPr/>
        </p:nvSpPr>
        <p:spPr>
          <a:xfrm>
            <a:off x="3051350" y="1202431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PWM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CD8BE-78FD-499B-B419-8CA70B870AD4}"/>
              </a:ext>
            </a:extLst>
          </p:cNvPr>
          <p:cNvSpPr/>
          <p:nvPr/>
        </p:nvSpPr>
        <p:spPr>
          <a:xfrm>
            <a:off x="4667249" y="1551307"/>
            <a:ext cx="993811" cy="224143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C7C37B6-811B-4C2F-9E34-9AEF73B01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C113ABF-8F41-441E-AFD4-5B3EA5B04B7B}"/>
              </a:ext>
            </a:extLst>
          </p:cNvPr>
          <p:cNvSpPr/>
          <p:nvPr/>
        </p:nvSpPr>
        <p:spPr>
          <a:xfrm>
            <a:off x="2743200" y="1551306"/>
            <a:ext cx="1321943" cy="224143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A4AB69-31A5-4E55-A6FC-33567DD4C575}"/>
              </a:ext>
            </a:extLst>
          </p:cNvPr>
          <p:cNvSpPr/>
          <p:nvPr/>
        </p:nvSpPr>
        <p:spPr>
          <a:xfrm>
            <a:off x="2743200" y="5181600"/>
            <a:ext cx="390525" cy="159468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4607FC-E20C-4317-9821-CFEF9BBE2E1C}"/>
              </a:ext>
            </a:extLst>
          </p:cNvPr>
          <p:cNvSpPr txBox="1"/>
          <p:nvPr/>
        </p:nvSpPr>
        <p:spPr>
          <a:xfrm rot="5400000">
            <a:off x="2166134" y="6147098"/>
            <a:ext cx="70564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PWM</a:t>
            </a:r>
          </a:p>
        </p:txBody>
      </p:sp>
    </p:spTree>
    <p:extLst>
      <p:ext uri="{BB962C8B-B14F-4D97-AF65-F5344CB8AC3E}">
        <p14:creationId xmlns:p14="http://schemas.microsoft.com/office/powerpoint/2010/main" val="1574788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Output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770B43-1FD1-4B58-9507-3BF4790AE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Arduino Micro can be configured to supply DC output</a:t>
            </a:r>
          </a:p>
          <a:p>
            <a:r>
              <a:rPr lang="en-IE" dirty="0"/>
              <a:t>By applying an RC filter (R = 1 k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, C = 100 </a:t>
            </a:r>
            <a:r>
              <a:rPr lang="en-IE" dirty="0">
                <a:latin typeface="Symbol" panose="05050102010706020507" pitchFamily="18" charset="2"/>
              </a:rPr>
              <a:t>m</a:t>
            </a:r>
            <a:r>
              <a:rPr lang="en-IE" dirty="0"/>
              <a:t>F) to the PWM output you can convert the AC PWM signal to a quasi-DC signal</a:t>
            </a:r>
          </a:p>
          <a:p>
            <a:r>
              <a:rPr lang="en-IE" dirty="0"/>
              <a:t>The level of the quasi-DC signal can be varied by changing the PWM duty cycle. 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D849945-42BE-4AAC-A740-584CAAFA3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95344"/>
              </p:ext>
            </p:extLst>
          </p:nvPr>
        </p:nvGraphicFramePr>
        <p:xfrm>
          <a:off x="3312277" y="4267835"/>
          <a:ext cx="436487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472">
                  <a:extLst>
                    <a:ext uri="{9D8B030D-6E8A-4147-A177-3AD203B41FA5}">
                      <a16:colId xmlns:a16="http://schemas.microsoft.com/office/drawing/2014/main" val="701660576"/>
                    </a:ext>
                  </a:extLst>
                </a:gridCol>
                <a:gridCol w="1078294">
                  <a:extLst>
                    <a:ext uri="{9D8B030D-6E8A-4147-A177-3AD203B41FA5}">
                      <a16:colId xmlns:a16="http://schemas.microsoft.com/office/drawing/2014/main" val="2971486667"/>
                    </a:ext>
                  </a:extLst>
                </a:gridCol>
                <a:gridCol w="2054107">
                  <a:extLst>
                    <a:ext uri="{9D8B030D-6E8A-4147-A177-3AD203B41FA5}">
                      <a16:colId xmlns:a16="http://schemas.microsoft.com/office/drawing/2014/main" val="2522407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Duty 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Bit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Average Voltage /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80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98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1.243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07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2.45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504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10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12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64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Output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98D38-808C-499C-94F2-DCFF62BAA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57475" y="976501"/>
            <a:ext cx="5562224" cy="6200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846A3-8CE9-4CB7-95A4-27A0C5A26840}"/>
              </a:ext>
            </a:extLst>
          </p:cNvPr>
          <p:cNvSpPr txBox="1"/>
          <p:nvPr/>
        </p:nvSpPr>
        <p:spPr>
          <a:xfrm>
            <a:off x="7038975" y="1856812"/>
            <a:ext cx="5107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To obtain a desired average voltage of </a:t>
            </a:r>
            <a:r>
              <a:rPr lang="en-IE" dirty="0" err="1"/>
              <a:t>V</a:t>
            </a:r>
            <a:r>
              <a:rPr lang="en-IE" baseline="-25000" dirty="0" err="1"/>
              <a:t>d</a:t>
            </a:r>
            <a:r>
              <a:rPr lang="en-IE" dirty="0"/>
              <a:t> from PWM</a:t>
            </a:r>
            <a:br>
              <a:rPr lang="en-IE" dirty="0"/>
            </a:br>
            <a:r>
              <a:rPr lang="en-IE" dirty="0"/>
              <a:t>choose PWM duty-cycle dc = int( 51 * </a:t>
            </a:r>
            <a:r>
              <a:rPr lang="en-IE" dirty="0" err="1"/>
              <a:t>V</a:t>
            </a:r>
            <a:r>
              <a:rPr lang="en-IE" baseline="-25000" dirty="0" err="1"/>
              <a:t>d</a:t>
            </a:r>
            <a:r>
              <a:rPr lang="en-IE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250065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Output 1 Ch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98D38-808C-499C-94F2-DCFF62BAA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2018" y="2200615"/>
            <a:ext cx="6854045" cy="3947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11841A-941A-464E-A9DF-3EAC0C10B191}"/>
              </a:ext>
            </a:extLst>
          </p:cNvPr>
          <p:cNvSpPr txBox="1"/>
          <p:nvPr/>
        </p:nvSpPr>
        <p:spPr>
          <a:xfrm>
            <a:off x="2835841" y="2683636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Pin 9 PWM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722C-B950-47C4-960C-2958D0C9F215}"/>
              </a:ext>
            </a:extLst>
          </p:cNvPr>
          <p:cNvSpPr txBox="1"/>
          <p:nvPr/>
        </p:nvSpPr>
        <p:spPr>
          <a:xfrm>
            <a:off x="7315200" y="4521167"/>
            <a:ext cx="12634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PWM -&gt; DC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82A489-8B93-4E1F-88AA-E5F173E98B4B}"/>
              </a:ext>
            </a:extLst>
          </p:cNvPr>
          <p:cNvCxnSpPr>
            <a:cxnSpLocks/>
          </p:cNvCxnSpPr>
          <p:nvPr/>
        </p:nvCxnSpPr>
        <p:spPr>
          <a:xfrm>
            <a:off x="4057650" y="3057525"/>
            <a:ext cx="609364" cy="2108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745E91-9E4B-4B40-8381-E78FAFE962C4}"/>
              </a:ext>
            </a:extLst>
          </p:cNvPr>
          <p:cNvCxnSpPr>
            <a:cxnSpLocks/>
          </p:cNvCxnSpPr>
          <p:nvPr/>
        </p:nvCxnSpPr>
        <p:spPr>
          <a:xfrm flipH="1">
            <a:off x="6770671" y="4752975"/>
            <a:ext cx="544529" cy="1375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12CC4C-64DC-488F-91EC-638C021FA870}"/>
              </a:ext>
            </a:extLst>
          </p:cNvPr>
          <p:cNvSpPr txBox="1"/>
          <p:nvPr/>
        </p:nvSpPr>
        <p:spPr>
          <a:xfrm>
            <a:off x="0" y="3712758"/>
            <a:ext cx="2943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PWM can be converted to DC</a:t>
            </a:r>
            <a:br>
              <a:rPr lang="en-IE" dirty="0"/>
            </a:br>
            <a:r>
              <a:rPr lang="en-IE" dirty="0"/>
              <a:t>by application of LPF</a:t>
            </a:r>
            <a:br>
              <a:rPr lang="en-IE" dirty="0"/>
            </a:br>
            <a:r>
              <a:rPr lang="en-IE" dirty="0"/>
              <a:t>R = 1k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, C = 100 </a:t>
            </a:r>
            <a:r>
              <a:rPr lang="en-IE" dirty="0">
                <a:latin typeface="Symbol" panose="05050102010706020507" pitchFamily="18" charset="2"/>
              </a:rPr>
              <a:t>m</a:t>
            </a:r>
            <a:r>
              <a:rPr lang="en-IE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26217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Output 1 Ch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98D38-808C-499C-94F2-DCFF62BAA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8075" y="2200615"/>
            <a:ext cx="3561930" cy="39476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11841A-941A-464E-A9DF-3EAC0C10B191}"/>
              </a:ext>
            </a:extLst>
          </p:cNvPr>
          <p:cNvSpPr txBox="1"/>
          <p:nvPr/>
        </p:nvSpPr>
        <p:spPr>
          <a:xfrm>
            <a:off x="7950005" y="2651001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Pin 9 PWM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722C-B950-47C4-960C-2958D0C9F215}"/>
              </a:ext>
            </a:extLst>
          </p:cNvPr>
          <p:cNvSpPr txBox="1"/>
          <p:nvPr/>
        </p:nvSpPr>
        <p:spPr>
          <a:xfrm>
            <a:off x="8763158" y="3339370"/>
            <a:ext cx="12634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PWM -&gt; DC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82A489-8B93-4E1F-88AA-E5F173E98B4B}"/>
              </a:ext>
            </a:extLst>
          </p:cNvPr>
          <p:cNvCxnSpPr>
            <a:cxnSpLocks/>
          </p:cNvCxnSpPr>
          <p:nvPr/>
        </p:nvCxnSpPr>
        <p:spPr>
          <a:xfrm flipH="1">
            <a:off x="6834861" y="2835667"/>
            <a:ext cx="1004322" cy="503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745E91-9E4B-4B40-8381-E78FAFE962C4}"/>
              </a:ext>
            </a:extLst>
          </p:cNvPr>
          <p:cNvCxnSpPr>
            <a:cxnSpLocks/>
          </p:cNvCxnSpPr>
          <p:nvPr/>
        </p:nvCxnSpPr>
        <p:spPr>
          <a:xfrm flipH="1" flipV="1">
            <a:off x="7839183" y="3429000"/>
            <a:ext cx="801383" cy="95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12CC4C-64DC-488F-91EC-638C021FA870}"/>
              </a:ext>
            </a:extLst>
          </p:cNvPr>
          <p:cNvSpPr txBox="1"/>
          <p:nvPr/>
        </p:nvSpPr>
        <p:spPr>
          <a:xfrm>
            <a:off x="0" y="3712758"/>
            <a:ext cx="2943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PWM can be converted to DC</a:t>
            </a:r>
            <a:br>
              <a:rPr lang="en-IE" dirty="0"/>
            </a:br>
            <a:r>
              <a:rPr lang="en-IE" dirty="0"/>
              <a:t>by application of LPF</a:t>
            </a:r>
            <a:br>
              <a:rPr lang="en-IE" dirty="0"/>
            </a:br>
            <a:r>
              <a:rPr lang="en-IE" dirty="0"/>
              <a:t>R = 1k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, C = 100 </a:t>
            </a:r>
            <a:r>
              <a:rPr lang="en-IE" dirty="0">
                <a:latin typeface="Symbol" panose="05050102010706020507" pitchFamily="18" charset="2"/>
              </a:rPr>
              <a:t>m</a:t>
            </a:r>
            <a:r>
              <a:rPr lang="en-IE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44243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Output 1 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B7C7-DC50-4552-94CC-13700F763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Once the RC filter is in place the voltage level can be altered via Serial Interface to the board after sketch </a:t>
            </a:r>
            <a:r>
              <a:rPr lang="en-IE" dirty="0" err="1"/>
              <a:t>DCWriteRead.ino</a:t>
            </a:r>
            <a:r>
              <a:rPr lang="en-IE" dirty="0"/>
              <a:t> has been uploaded to the board</a:t>
            </a:r>
          </a:p>
          <a:p>
            <a:r>
              <a:rPr lang="en-IE" dirty="0"/>
              <a:t>The sketch </a:t>
            </a:r>
            <a:r>
              <a:rPr lang="en-IE" dirty="0" err="1"/>
              <a:t>DCWriteRead.ino</a:t>
            </a:r>
            <a:r>
              <a:rPr lang="en-IE" dirty="0"/>
              <a:t> is available at </a:t>
            </a:r>
            <a:r>
              <a:rPr lang="en-IE" dirty="0">
                <a:hlinkClick r:id="rId2"/>
              </a:rPr>
              <a:t>https://github.com/rnsheehan/ArdForPY</a:t>
            </a:r>
            <a:endParaRPr lang="en-IE" dirty="0"/>
          </a:p>
          <a:p>
            <a:r>
              <a:rPr lang="en-IE" dirty="0"/>
              <a:t>The output voltage level is altered by calling the internal Arduino function </a:t>
            </a:r>
            <a:r>
              <a:rPr lang="en-IE" dirty="0" err="1"/>
              <a:t>analogWrite</a:t>
            </a:r>
            <a:r>
              <a:rPr lang="en-IE" dirty="0"/>
              <a:t>, see </a:t>
            </a:r>
            <a:r>
              <a:rPr lang="en-IE" dirty="0">
                <a:hlinkClick r:id="rId3"/>
              </a:rPr>
              <a:t>https://www.arduino.cc/reference/en/language/functions/analog-io/analogwrite/</a:t>
            </a:r>
            <a:r>
              <a:rPr lang="en-IE" dirty="0"/>
              <a:t> for details</a:t>
            </a:r>
          </a:p>
          <a:p>
            <a:r>
              <a:rPr lang="en-IE" dirty="0"/>
              <a:t>The arguments to the function are the pin being used and the duty-cycle value, see code snippet on next slide for details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66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Output 1 Ch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82A56A-792E-4F38-8265-2E7B645E5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5" y="1822168"/>
            <a:ext cx="10210949" cy="41314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7F92BF-E322-486B-91A1-34E4B37CB041}"/>
              </a:ext>
            </a:extLst>
          </p:cNvPr>
          <p:cNvSpPr/>
          <p:nvPr/>
        </p:nvSpPr>
        <p:spPr>
          <a:xfrm>
            <a:off x="1247775" y="2774700"/>
            <a:ext cx="7439025" cy="16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19292-2C1E-42CF-A4E6-AF59CA930BD1}"/>
              </a:ext>
            </a:extLst>
          </p:cNvPr>
          <p:cNvSpPr txBox="1"/>
          <p:nvPr/>
        </p:nvSpPr>
        <p:spPr>
          <a:xfrm>
            <a:off x="981075" y="1387096"/>
            <a:ext cx="632218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Sample input: b2.7 /* tell board to output 2.7V from channel B */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68DE40-750C-4E2E-91C6-794E5E2B60FC}"/>
              </a:ext>
            </a:extLst>
          </p:cNvPr>
          <p:cNvSpPr txBox="1"/>
          <p:nvPr/>
        </p:nvSpPr>
        <p:spPr>
          <a:xfrm>
            <a:off x="8686800" y="2709467"/>
            <a:ext cx="1867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solidFill>
                  <a:srgbClr val="FF0000"/>
                </a:solidFill>
              </a:rPr>
              <a:t>Compute duty-cycle to get </a:t>
            </a:r>
            <a:br>
              <a:rPr lang="en-IE" sz="1200" dirty="0">
                <a:solidFill>
                  <a:srgbClr val="FF0000"/>
                </a:solidFill>
              </a:rPr>
            </a:br>
            <a:r>
              <a:rPr lang="en-IE" sz="1200" dirty="0">
                <a:solidFill>
                  <a:srgbClr val="FF0000"/>
                </a:solidFill>
              </a:rPr>
              <a:t>desired average voltage</a:t>
            </a:r>
            <a:br>
              <a:rPr lang="en-IE" sz="1200" dirty="0">
                <a:solidFill>
                  <a:srgbClr val="FF0000"/>
                </a:solidFill>
              </a:rPr>
            </a:br>
            <a:r>
              <a:rPr lang="en-IE" sz="1200" dirty="0">
                <a:solidFill>
                  <a:srgbClr val="FF0000"/>
                </a:solidFill>
              </a:rPr>
              <a:t>In this case DC = 138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D1458-6AA0-4238-B037-C4EF1A5932D6}"/>
              </a:ext>
            </a:extLst>
          </p:cNvPr>
          <p:cNvSpPr/>
          <p:nvPr/>
        </p:nvSpPr>
        <p:spPr>
          <a:xfrm>
            <a:off x="1228726" y="5388104"/>
            <a:ext cx="6991349" cy="16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36075-94D8-4AA7-8F33-E80DEACA5D3D}"/>
              </a:ext>
            </a:extLst>
          </p:cNvPr>
          <p:cNvSpPr txBox="1"/>
          <p:nvPr/>
        </p:nvSpPr>
        <p:spPr>
          <a:xfrm>
            <a:off x="8648774" y="5388104"/>
            <a:ext cx="1704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dirty="0">
                <a:solidFill>
                  <a:srgbClr val="FF0000"/>
                </a:solidFill>
              </a:rPr>
              <a:t>Change PWM duty-cycle</a:t>
            </a:r>
          </a:p>
        </p:txBody>
      </p:sp>
    </p:spTree>
    <p:extLst>
      <p:ext uri="{BB962C8B-B14F-4D97-AF65-F5344CB8AC3E}">
        <p14:creationId xmlns:p14="http://schemas.microsoft.com/office/powerpoint/2010/main" val="2432015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Output 1 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B7C7-DC50-4552-94CC-13700F763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You can now vary the DC voltage being output by the board, however, you are limited in current to approx. 40 mA. </a:t>
            </a:r>
          </a:p>
          <a:p>
            <a:r>
              <a:rPr lang="en-IE" dirty="0"/>
              <a:t>To overcome this limitation add a unity gain current amplifier (</a:t>
            </a:r>
            <a:r>
              <a:rPr lang="en-IE" dirty="0" err="1"/>
              <a:t>npn</a:t>
            </a:r>
            <a:r>
              <a:rPr lang="en-IE" dirty="0"/>
              <a:t> transistor) to your board. </a:t>
            </a:r>
          </a:p>
          <a:p>
            <a:r>
              <a:rPr lang="en-IE" dirty="0"/>
              <a:t>In doing so you will amplify your current output by a factor </a:t>
            </a:r>
            <a:r>
              <a:rPr lang="en-IE" dirty="0">
                <a:latin typeface="Symbol" panose="05050102010706020507" pitchFamily="18" charset="2"/>
              </a:rPr>
              <a:t>b</a:t>
            </a:r>
            <a:r>
              <a:rPr lang="en-IE" dirty="0"/>
              <a:t> ~ 100</a:t>
            </a:r>
          </a:p>
          <a:p>
            <a:r>
              <a:rPr lang="en-IE" dirty="0"/>
              <a:t>The transistor can be powered by connecting the 5V output of the Arduino Micro to the BJT collector terminal. </a:t>
            </a:r>
          </a:p>
          <a:p>
            <a:r>
              <a:rPr lang="en-IE" dirty="0"/>
              <a:t>Current is amplified by connecting DC signal to the BJT base terminal</a:t>
            </a:r>
          </a:p>
          <a:p>
            <a:r>
              <a:rPr lang="en-IE" dirty="0"/>
              <a:t>Amplified current can be put through DUT connected to BJT emitter terminal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5B3A-BEC1-4851-8DEB-77670FDA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9D623-1D4A-45AC-825F-2D736BE5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Arduino Micro (AM) is a development board based on the ATmega32u4 microcontroller. </a:t>
            </a:r>
          </a:p>
          <a:p>
            <a:r>
              <a:rPr lang="en-IE" dirty="0"/>
              <a:t>Full details around the board’s technical specs can be obtained at the supplier website: </a:t>
            </a:r>
            <a:r>
              <a:rPr lang="en-IE" dirty="0">
                <a:hlinkClick r:id="rId2"/>
              </a:rPr>
              <a:t>https://ie.farnell.com/arduino/a000053/arduino-micro-dev-board/dp/2285194?ost=2285194#</a:t>
            </a:r>
            <a:r>
              <a:rPr lang="en-IE" dirty="0"/>
              <a:t> </a:t>
            </a:r>
          </a:p>
          <a:p>
            <a:r>
              <a:rPr lang="en-IE" dirty="0"/>
              <a:t>Full details around the board’s technical specs can be obtained from the board data sheet (this one is in pdf format, therefore better): </a:t>
            </a:r>
            <a:r>
              <a:rPr lang="en-IE" dirty="0">
                <a:hlinkClick r:id="rId3"/>
              </a:rPr>
              <a:t>http://www.farnell.com/datasheets/1685581.pdf</a:t>
            </a:r>
            <a:r>
              <a:rPr lang="en-IE" dirty="0"/>
              <a:t> 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2E1A2BC-8C66-4A2B-8A9B-7E214E308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76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Diode Characterisation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98D38-808C-499C-94F2-DCFF62BAA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0460" y="1415584"/>
            <a:ext cx="6838382" cy="51287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F0722C-B950-47C4-960C-2958D0C9F215}"/>
              </a:ext>
            </a:extLst>
          </p:cNvPr>
          <p:cNvSpPr txBox="1"/>
          <p:nvPr/>
        </p:nvSpPr>
        <p:spPr>
          <a:xfrm>
            <a:off x="8193671" y="2741147"/>
            <a:ext cx="4315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V</a:t>
            </a:r>
            <a:r>
              <a:rPr lang="en-IE" baseline="-25000" dirty="0"/>
              <a:t>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745E91-9E4B-4B40-8381-E78FAFE962C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625199" y="2925813"/>
            <a:ext cx="423551" cy="277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7DC6DF-9D30-4DAF-8851-CA58CFADA13A}"/>
              </a:ext>
            </a:extLst>
          </p:cNvPr>
          <p:cNvSpPr txBox="1"/>
          <p:nvPr/>
        </p:nvSpPr>
        <p:spPr>
          <a:xfrm>
            <a:off x="-35533" y="1560284"/>
            <a:ext cx="5392374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Consider characterisation of semiconductor diode</a:t>
            </a:r>
          </a:p>
          <a:p>
            <a:endParaRPr lang="en-IE" dirty="0"/>
          </a:p>
          <a:p>
            <a:r>
              <a:rPr lang="en-IE" dirty="0"/>
              <a:t>AM can generate DC signal 0 &lt;= V</a:t>
            </a:r>
            <a:r>
              <a:rPr lang="en-IE" baseline="-25000" dirty="0"/>
              <a:t>in</a:t>
            </a:r>
            <a:r>
              <a:rPr lang="en-IE" dirty="0"/>
              <a:t> &lt;= 5V after</a:t>
            </a:r>
          </a:p>
          <a:p>
            <a:r>
              <a:rPr lang="en-IE" dirty="0"/>
              <a:t>passing through RC LPF with R = 1k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, C = 100 </a:t>
            </a:r>
            <a:r>
              <a:rPr lang="en-IE" dirty="0">
                <a:latin typeface="Symbol" panose="05050102010706020507" pitchFamily="18" charset="2"/>
              </a:rPr>
              <a:t>m</a:t>
            </a:r>
            <a:r>
              <a:rPr lang="en-IE" dirty="0"/>
              <a:t>F</a:t>
            </a:r>
          </a:p>
          <a:p>
            <a:endParaRPr lang="en-IE" dirty="0"/>
          </a:p>
          <a:p>
            <a:r>
              <a:rPr lang="en-IE" dirty="0"/>
              <a:t>Current is amplified by passing DC signal through BJT</a:t>
            </a:r>
          </a:p>
          <a:p>
            <a:endParaRPr lang="en-IE" dirty="0"/>
          </a:p>
          <a:p>
            <a:r>
              <a:rPr lang="en-IE" dirty="0"/>
              <a:t>Actual current passing through diode for given input</a:t>
            </a:r>
            <a:br>
              <a:rPr lang="en-IE" dirty="0"/>
            </a:br>
            <a:r>
              <a:rPr lang="en-IE" dirty="0"/>
              <a:t>DC bias can be found by measuring bias across </a:t>
            </a:r>
            <a:br>
              <a:rPr lang="en-IE" dirty="0"/>
            </a:br>
            <a:r>
              <a:rPr lang="en-IE" dirty="0"/>
              <a:t>known resistor R ~ 10 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, I</a:t>
            </a:r>
            <a:r>
              <a:rPr lang="en-IE" baseline="-25000" dirty="0"/>
              <a:t>d</a:t>
            </a:r>
            <a:r>
              <a:rPr lang="en-IE" dirty="0"/>
              <a:t> = A</a:t>
            </a:r>
            <a:r>
              <a:rPr lang="en-IE" baseline="-25000" dirty="0"/>
              <a:t>0</a:t>
            </a:r>
            <a:r>
              <a:rPr lang="en-IE" dirty="0"/>
              <a:t> – A</a:t>
            </a:r>
            <a:r>
              <a:rPr lang="en-IE" baseline="-25000" dirty="0"/>
              <a:t>1</a:t>
            </a:r>
            <a:r>
              <a:rPr lang="en-IE" dirty="0"/>
              <a:t> / R</a:t>
            </a:r>
          </a:p>
          <a:p>
            <a:endParaRPr lang="en-IE" dirty="0">
              <a:latin typeface="Symbol" panose="05050102010706020507" pitchFamily="18" charset="2"/>
            </a:endParaRPr>
          </a:p>
          <a:p>
            <a:r>
              <a:rPr lang="en-IE" dirty="0"/>
              <a:t>Actual bias across diode can be measured directly using</a:t>
            </a:r>
            <a:br>
              <a:rPr lang="en-IE" dirty="0"/>
            </a:br>
            <a:r>
              <a:rPr lang="en-IE" dirty="0"/>
              <a:t>AM </a:t>
            </a:r>
            <a:r>
              <a:rPr lang="en-IE" dirty="0" err="1"/>
              <a:t>V</a:t>
            </a:r>
            <a:r>
              <a:rPr lang="en-IE" baseline="-25000" dirty="0" err="1"/>
              <a:t>d</a:t>
            </a:r>
            <a:r>
              <a:rPr lang="en-IE" dirty="0"/>
              <a:t> = A</a:t>
            </a:r>
            <a:r>
              <a:rPr lang="en-IE" baseline="-25000" dirty="0"/>
              <a:t>1</a:t>
            </a:r>
          </a:p>
          <a:p>
            <a:endParaRPr lang="en-IE" baseline="-25000" dirty="0"/>
          </a:p>
          <a:p>
            <a:r>
              <a:rPr lang="en-IE" dirty="0"/>
              <a:t>By sweeping the value of V</a:t>
            </a:r>
            <a:r>
              <a:rPr lang="en-IE" baseline="-25000" dirty="0"/>
              <a:t>in</a:t>
            </a:r>
            <a:r>
              <a:rPr lang="en-IE" dirty="0"/>
              <a:t> and measuring I</a:t>
            </a:r>
            <a:r>
              <a:rPr lang="en-IE" baseline="-25000" dirty="0"/>
              <a:t>d</a:t>
            </a:r>
            <a:r>
              <a:rPr lang="en-IE" dirty="0"/>
              <a:t> and </a:t>
            </a:r>
            <a:r>
              <a:rPr lang="en-IE" dirty="0" err="1"/>
              <a:t>V</a:t>
            </a:r>
            <a:r>
              <a:rPr lang="en-IE" baseline="-25000" dirty="0" err="1"/>
              <a:t>d</a:t>
            </a:r>
            <a:br>
              <a:rPr lang="en-IE" dirty="0"/>
            </a:br>
            <a:r>
              <a:rPr lang="en-IE" dirty="0"/>
              <a:t>for each value the diode characteristic curve can be </a:t>
            </a:r>
            <a:br>
              <a:rPr lang="en-IE" dirty="0"/>
            </a:br>
            <a:r>
              <a:rPr lang="en-IE" dirty="0"/>
              <a:t>measured. </a:t>
            </a:r>
          </a:p>
        </p:txBody>
      </p:sp>
    </p:spTree>
    <p:extLst>
      <p:ext uri="{BB962C8B-B14F-4D97-AF65-F5344CB8AC3E}">
        <p14:creationId xmlns:p14="http://schemas.microsoft.com/office/powerpoint/2010/main" val="2057121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Diode Characterisation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98D38-808C-499C-94F2-DCFF62BAA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0905" y="1450489"/>
            <a:ext cx="7955030" cy="4670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11841A-941A-464E-A9DF-3EAC0C10B191}"/>
              </a:ext>
            </a:extLst>
          </p:cNvPr>
          <p:cNvSpPr txBox="1"/>
          <p:nvPr/>
        </p:nvSpPr>
        <p:spPr>
          <a:xfrm>
            <a:off x="8897084" y="2255509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Pin 9 PWM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722C-B950-47C4-960C-2958D0C9F215}"/>
              </a:ext>
            </a:extLst>
          </p:cNvPr>
          <p:cNvSpPr txBox="1"/>
          <p:nvPr/>
        </p:nvSpPr>
        <p:spPr>
          <a:xfrm>
            <a:off x="8897084" y="3402363"/>
            <a:ext cx="4908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Vin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82A489-8B93-4E1F-88AA-E5F173E98B4B}"/>
              </a:ext>
            </a:extLst>
          </p:cNvPr>
          <p:cNvCxnSpPr>
            <a:cxnSpLocks/>
          </p:cNvCxnSpPr>
          <p:nvPr/>
        </p:nvCxnSpPr>
        <p:spPr>
          <a:xfrm flipH="1">
            <a:off x="8490607" y="2648653"/>
            <a:ext cx="406477" cy="503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745E91-9E4B-4B40-8381-E78FAFE962C4}"/>
              </a:ext>
            </a:extLst>
          </p:cNvPr>
          <p:cNvCxnSpPr>
            <a:cxnSpLocks/>
          </p:cNvCxnSpPr>
          <p:nvPr/>
        </p:nvCxnSpPr>
        <p:spPr>
          <a:xfrm>
            <a:off x="9142504" y="3819320"/>
            <a:ext cx="0" cy="5967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FED2E9-3FFD-43B2-A2D1-3114F4D25E3A}"/>
              </a:ext>
            </a:extLst>
          </p:cNvPr>
          <p:cNvSpPr txBox="1"/>
          <p:nvPr/>
        </p:nvSpPr>
        <p:spPr>
          <a:xfrm>
            <a:off x="4963259" y="4701240"/>
            <a:ext cx="3962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A</a:t>
            </a:r>
            <a:r>
              <a:rPr lang="en-IE" baseline="-250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37B97-F42A-4CD0-80CB-0C1C2EF79150}"/>
              </a:ext>
            </a:extLst>
          </p:cNvPr>
          <p:cNvSpPr txBox="1"/>
          <p:nvPr/>
        </p:nvSpPr>
        <p:spPr>
          <a:xfrm>
            <a:off x="5278448" y="3888065"/>
            <a:ext cx="3962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A</a:t>
            </a:r>
            <a:r>
              <a:rPr lang="en-IE" baseline="-250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C2C881-C391-49B2-B59B-D891A11ED2C4}"/>
              </a:ext>
            </a:extLst>
          </p:cNvPr>
          <p:cNvSpPr txBox="1"/>
          <p:nvPr/>
        </p:nvSpPr>
        <p:spPr>
          <a:xfrm>
            <a:off x="11617804" y="5263215"/>
            <a:ext cx="5741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 err="1"/>
              <a:t>Gnd</a:t>
            </a:r>
            <a:endParaRPr lang="en-IE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83DCB8-080C-4052-BCE5-8CE7340805D8}"/>
              </a:ext>
            </a:extLst>
          </p:cNvPr>
          <p:cNvSpPr txBox="1"/>
          <p:nvPr/>
        </p:nvSpPr>
        <p:spPr>
          <a:xfrm>
            <a:off x="4007329" y="5529915"/>
            <a:ext cx="5485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+5V</a:t>
            </a:r>
            <a:endParaRPr lang="en-IE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2C0D9-7BD6-4D24-9A01-309B0D8AAC40}"/>
              </a:ext>
            </a:extLst>
          </p:cNvPr>
          <p:cNvSpPr txBox="1"/>
          <p:nvPr/>
        </p:nvSpPr>
        <p:spPr>
          <a:xfrm>
            <a:off x="-7896" y="1814680"/>
            <a:ext cx="39691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Layout of diode characterisation</a:t>
            </a:r>
            <a:br>
              <a:rPr lang="en-IE" dirty="0"/>
            </a:br>
            <a:r>
              <a:rPr lang="en-IE" dirty="0"/>
              <a:t>circuit on breadboard</a:t>
            </a:r>
          </a:p>
          <a:p>
            <a:endParaRPr lang="en-IE" dirty="0"/>
          </a:p>
          <a:p>
            <a:r>
              <a:rPr lang="en-IE" dirty="0"/>
              <a:t>Vin specified by </a:t>
            </a:r>
            <a:r>
              <a:rPr lang="en-IE" dirty="0" err="1"/>
              <a:t>DCWriteRead.ino</a:t>
            </a:r>
            <a:endParaRPr lang="en-IE" dirty="0"/>
          </a:p>
          <a:p>
            <a:r>
              <a:rPr lang="en-IE" dirty="0"/>
              <a:t>Command: a&lt;vin&gt;</a:t>
            </a:r>
            <a:br>
              <a:rPr lang="en-IE" dirty="0"/>
            </a:br>
            <a:r>
              <a:rPr lang="en-IE" dirty="0"/>
              <a:t>&lt;vin&gt; is some number in the range [0, 5]</a:t>
            </a:r>
          </a:p>
          <a:p>
            <a:endParaRPr lang="en-IE" dirty="0"/>
          </a:p>
          <a:p>
            <a:r>
              <a:rPr lang="en-IE" dirty="0"/>
              <a:t>A</a:t>
            </a:r>
            <a:r>
              <a:rPr lang="en-IE" baseline="-25000" dirty="0"/>
              <a:t>0</a:t>
            </a:r>
            <a:r>
              <a:rPr lang="en-IE" dirty="0"/>
              <a:t>, A</a:t>
            </a:r>
            <a:r>
              <a:rPr lang="en-IE" baseline="-25000" dirty="0"/>
              <a:t>1</a:t>
            </a:r>
            <a:r>
              <a:rPr lang="en-IE" dirty="0"/>
              <a:t> measured by board</a:t>
            </a:r>
          </a:p>
          <a:p>
            <a:r>
              <a:rPr lang="en-IE" dirty="0"/>
              <a:t>Command: l</a:t>
            </a:r>
            <a:br>
              <a:rPr lang="en-IE" dirty="0"/>
            </a:br>
            <a:r>
              <a:rPr lang="en-IE" dirty="0"/>
              <a:t>( ``ell’’ for </a:t>
            </a:r>
            <a:r>
              <a:rPr lang="en-IE" dirty="0" err="1"/>
              <a:t>léigh</a:t>
            </a:r>
            <a:r>
              <a:rPr lang="en-IE" dirty="0"/>
              <a:t>, </a:t>
            </a:r>
            <a:r>
              <a:rPr lang="en-IE" dirty="0" err="1"/>
              <a:t>lis</a:t>
            </a:r>
            <a:r>
              <a:rPr lang="en-IE" dirty="0"/>
              <a:t>, </a:t>
            </a:r>
            <a:r>
              <a:rPr lang="en-IE" dirty="0" err="1"/>
              <a:t>lesen</a:t>
            </a:r>
            <a:r>
              <a:rPr lang="en-IE" dirty="0"/>
              <a:t> etc)</a:t>
            </a:r>
          </a:p>
        </p:txBody>
      </p:sp>
    </p:spTree>
    <p:extLst>
      <p:ext uri="{BB962C8B-B14F-4D97-AF65-F5344CB8AC3E}">
        <p14:creationId xmlns:p14="http://schemas.microsoft.com/office/powerpoint/2010/main" val="1321706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B18A-9B82-4E50-9E75-D3610A0A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Diode Characterisation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C7BE5-45EE-4FB5-A99A-BA2F3432B3C1}"/>
              </a:ext>
            </a:extLst>
          </p:cNvPr>
          <p:cNvSpPr txBox="1"/>
          <p:nvPr/>
        </p:nvSpPr>
        <p:spPr>
          <a:xfrm>
            <a:off x="6915365" y="1937268"/>
            <a:ext cx="49739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Possible to implement DC sources on AM </a:t>
            </a:r>
          </a:p>
          <a:p>
            <a:endParaRPr lang="en-IE" dirty="0"/>
          </a:p>
          <a:p>
            <a:r>
              <a:rPr lang="en-IE" dirty="0"/>
              <a:t>+5V is supplied by AM, no external </a:t>
            </a:r>
          </a:p>
          <a:p>
            <a:r>
              <a:rPr lang="en-IE" dirty="0"/>
              <a:t>power-supply needed</a:t>
            </a:r>
          </a:p>
          <a:p>
            <a:endParaRPr lang="en-IE" dirty="0"/>
          </a:p>
          <a:p>
            <a:r>
              <a:rPr lang="en-IE" dirty="0"/>
              <a:t>Current amplifiers required to ensure </a:t>
            </a:r>
            <a:br>
              <a:rPr lang="en-IE" dirty="0"/>
            </a:br>
            <a:r>
              <a:rPr lang="en-IE" dirty="0"/>
              <a:t>sufficient current is available. </a:t>
            </a:r>
          </a:p>
          <a:p>
            <a:endParaRPr lang="en-IE" dirty="0"/>
          </a:p>
          <a:p>
            <a:r>
              <a:rPr lang="en-IE" dirty="0"/>
              <a:t>Measurement of biases enabled through Analog</a:t>
            </a:r>
            <a:br>
              <a:rPr lang="en-IE" dirty="0"/>
            </a:br>
            <a:r>
              <a:rPr lang="en-IE" dirty="0"/>
              <a:t>Inputs A0 – A5 on board</a:t>
            </a:r>
          </a:p>
          <a:p>
            <a:endParaRPr lang="en-IE" dirty="0"/>
          </a:p>
          <a:p>
            <a:r>
              <a:rPr lang="en-IE" dirty="0"/>
              <a:t>Results as expected for R = 10 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 and diode FR1001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057B17-3100-46EE-99CF-A7354508193B}"/>
              </a:ext>
            </a:extLst>
          </p:cNvPr>
          <p:cNvGraphicFramePr>
            <a:graphicFrameLocks/>
          </p:cNvGraphicFramePr>
          <p:nvPr/>
        </p:nvGraphicFramePr>
        <p:xfrm>
          <a:off x="583914" y="1690688"/>
          <a:ext cx="6186756" cy="4535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944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Diode Characterisation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98D38-808C-499C-94F2-DCFF62BAA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620" y="1822169"/>
            <a:ext cx="4104958" cy="4670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11841A-941A-464E-A9DF-3EAC0C10B191}"/>
              </a:ext>
            </a:extLst>
          </p:cNvPr>
          <p:cNvSpPr txBox="1"/>
          <p:nvPr/>
        </p:nvSpPr>
        <p:spPr>
          <a:xfrm>
            <a:off x="6493304" y="2517057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Pin 9 PWM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722C-B950-47C4-960C-2958D0C9F215}"/>
              </a:ext>
            </a:extLst>
          </p:cNvPr>
          <p:cNvSpPr txBox="1"/>
          <p:nvPr/>
        </p:nvSpPr>
        <p:spPr>
          <a:xfrm>
            <a:off x="7760323" y="2648538"/>
            <a:ext cx="12634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PWM -&gt; DC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82A489-8B93-4E1F-88AA-E5F173E98B4B}"/>
              </a:ext>
            </a:extLst>
          </p:cNvPr>
          <p:cNvCxnSpPr>
            <a:cxnSpLocks/>
          </p:cNvCxnSpPr>
          <p:nvPr/>
        </p:nvCxnSpPr>
        <p:spPr>
          <a:xfrm flipH="1">
            <a:off x="6739847" y="2887038"/>
            <a:ext cx="95014" cy="7089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745E91-9E4B-4B40-8381-E78FAFE962C4}"/>
              </a:ext>
            </a:extLst>
          </p:cNvPr>
          <p:cNvCxnSpPr>
            <a:cxnSpLocks/>
          </p:cNvCxnSpPr>
          <p:nvPr/>
        </p:nvCxnSpPr>
        <p:spPr>
          <a:xfrm flipH="1">
            <a:off x="7541231" y="3017870"/>
            <a:ext cx="328773" cy="578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74EE01-7A84-4394-B75D-4CEBE389F53B}"/>
              </a:ext>
            </a:extLst>
          </p:cNvPr>
          <p:cNvSpPr txBox="1"/>
          <p:nvPr/>
        </p:nvSpPr>
        <p:spPr>
          <a:xfrm>
            <a:off x="714375" y="2362200"/>
            <a:ext cx="366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is the schematic offered up by </a:t>
            </a:r>
          </a:p>
          <a:p>
            <a:r>
              <a:rPr lang="en-IE" dirty="0"/>
              <a:t>Fritzing when I made the breadboard</a:t>
            </a:r>
            <a:br>
              <a:rPr lang="en-IE" dirty="0"/>
            </a:br>
            <a:r>
              <a:rPr lang="en-IE" dirty="0"/>
              <a:t>diagram. </a:t>
            </a:r>
          </a:p>
        </p:txBody>
      </p:sp>
    </p:spTree>
    <p:extLst>
      <p:ext uri="{BB962C8B-B14F-4D97-AF65-F5344CB8AC3E}">
        <p14:creationId xmlns:p14="http://schemas.microsoft.com/office/powerpoint/2010/main" val="3281223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Output 2 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9B7C7-DC50-4552-94CC-13700F763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Since there are multiple independent PWM channels you can have multiple independent DC sources</a:t>
            </a:r>
          </a:p>
          <a:p>
            <a:r>
              <a:rPr lang="en-IE" dirty="0"/>
              <a:t>You just need to add RC LPF and BJT to each PWM output that you want</a:t>
            </a:r>
          </a:p>
          <a:p>
            <a:r>
              <a:rPr lang="en-IE" dirty="0"/>
              <a:t>For PY2108 two DC sources is sufficient</a:t>
            </a:r>
          </a:p>
          <a:p>
            <a:r>
              <a:rPr lang="en-IE" dirty="0"/>
              <a:t>In my implementation I have chosen pin 9 (labelled ``a’’ in the sketch) and pin 6 (labelled ``b’’ in the sketch)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8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Output 2 Ch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98D38-808C-499C-94F2-DCFF62BAA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5143" y="1822169"/>
            <a:ext cx="6854045" cy="462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11841A-941A-464E-A9DF-3EAC0C10B191}"/>
              </a:ext>
            </a:extLst>
          </p:cNvPr>
          <p:cNvSpPr txBox="1"/>
          <p:nvPr/>
        </p:nvSpPr>
        <p:spPr>
          <a:xfrm>
            <a:off x="3855112" y="2827967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Pin 9 PWM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722C-B950-47C4-960C-2958D0C9F215}"/>
              </a:ext>
            </a:extLst>
          </p:cNvPr>
          <p:cNvSpPr txBox="1"/>
          <p:nvPr/>
        </p:nvSpPr>
        <p:spPr>
          <a:xfrm>
            <a:off x="9070040" y="4256121"/>
            <a:ext cx="105990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PWM9 -&gt; DC1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82A489-8B93-4E1F-88AA-E5F173E98B4B}"/>
              </a:ext>
            </a:extLst>
          </p:cNvPr>
          <p:cNvCxnSpPr>
            <a:cxnSpLocks/>
          </p:cNvCxnSpPr>
          <p:nvPr/>
        </p:nvCxnSpPr>
        <p:spPr>
          <a:xfrm>
            <a:off x="5076921" y="2991686"/>
            <a:ext cx="675329" cy="2879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745E91-9E4B-4B40-8381-E78FAFE962C4}"/>
              </a:ext>
            </a:extLst>
          </p:cNvPr>
          <p:cNvCxnSpPr>
            <a:cxnSpLocks/>
          </p:cNvCxnSpPr>
          <p:nvPr/>
        </p:nvCxnSpPr>
        <p:spPr>
          <a:xfrm flipH="1">
            <a:off x="8905454" y="4559153"/>
            <a:ext cx="294846" cy="3187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97B810-BE31-4878-AAD6-FB0CB4CD54B1}"/>
              </a:ext>
            </a:extLst>
          </p:cNvPr>
          <p:cNvSpPr txBox="1"/>
          <p:nvPr/>
        </p:nvSpPr>
        <p:spPr>
          <a:xfrm>
            <a:off x="4530441" y="2363643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Pin 6 PWM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4BA0A7-48D5-455C-B805-4727829506E0}"/>
              </a:ext>
            </a:extLst>
          </p:cNvPr>
          <p:cNvCxnSpPr>
            <a:cxnSpLocks/>
          </p:cNvCxnSpPr>
          <p:nvPr/>
        </p:nvCxnSpPr>
        <p:spPr>
          <a:xfrm>
            <a:off x="5752250" y="2753686"/>
            <a:ext cx="362361" cy="238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AC1CE4-CF57-45D0-8D67-852EB5FE8593}"/>
              </a:ext>
            </a:extLst>
          </p:cNvPr>
          <p:cNvSpPr txBox="1"/>
          <p:nvPr/>
        </p:nvSpPr>
        <p:spPr>
          <a:xfrm>
            <a:off x="10657625" y="4307771"/>
            <a:ext cx="105990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PWM6 -&gt; DC2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A82FF7-C323-4524-8250-9193EE140D45}"/>
              </a:ext>
            </a:extLst>
          </p:cNvPr>
          <p:cNvCxnSpPr>
            <a:cxnSpLocks/>
          </p:cNvCxnSpPr>
          <p:nvPr/>
        </p:nvCxnSpPr>
        <p:spPr>
          <a:xfrm flipH="1">
            <a:off x="10311887" y="4559153"/>
            <a:ext cx="461220" cy="386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307858-FB86-4F47-BA25-35A5AD8E7263}"/>
              </a:ext>
            </a:extLst>
          </p:cNvPr>
          <p:cNvSpPr txBox="1"/>
          <p:nvPr/>
        </p:nvSpPr>
        <p:spPr>
          <a:xfrm>
            <a:off x="462147" y="2522756"/>
            <a:ext cx="29828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Independent DC output </a:t>
            </a:r>
            <a:br>
              <a:rPr lang="en-IE" dirty="0"/>
            </a:br>
            <a:r>
              <a:rPr lang="en-IE" dirty="0"/>
              <a:t>can be obtained on multiple </a:t>
            </a:r>
            <a:br>
              <a:rPr lang="en-IE" dirty="0"/>
            </a:br>
            <a:r>
              <a:rPr lang="en-IE" dirty="0"/>
              <a:t>PWM channels</a:t>
            </a:r>
            <a:br>
              <a:rPr lang="en-IE" dirty="0"/>
            </a:br>
            <a:br>
              <a:rPr lang="en-IE" dirty="0"/>
            </a:br>
            <a:r>
              <a:rPr lang="en-IE" dirty="0"/>
              <a:t>R = 1k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, C = 100 </a:t>
            </a:r>
            <a:r>
              <a:rPr lang="en-IE" dirty="0">
                <a:latin typeface="Symbol" panose="05050102010706020507" pitchFamily="18" charset="2"/>
              </a:rPr>
              <a:t>m</a:t>
            </a:r>
            <a:r>
              <a:rPr lang="en-IE" dirty="0"/>
              <a:t>F</a:t>
            </a:r>
          </a:p>
          <a:p>
            <a:endParaRPr lang="en-IE" dirty="0"/>
          </a:p>
          <a:p>
            <a:r>
              <a:rPr lang="en-IE" dirty="0"/>
              <a:t>For current amplification you </a:t>
            </a:r>
            <a:br>
              <a:rPr lang="en-IE" dirty="0"/>
            </a:br>
            <a:r>
              <a:rPr lang="en-IE" dirty="0"/>
              <a:t>will need BJT powered by +5V</a:t>
            </a:r>
            <a:br>
              <a:rPr lang="en-IE" dirty="0"/>
            </a:br>
            <a:r>
              <a:rPr lang="en-IE" dirty="0"/>
              <a:t>on each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F0988D-DACC-4945-892E-B415B3C0806E}"/>
              </a:ext>
            </a:extLst>
          </p:cNvPr>
          <p:cNvSpPr txBox="1"/>
          <p:nvPr/>
        </p:nvSpPr>
        <p:spPr>
          <a:xfrm>
            <a:off x="4382188" y="5515186"/>
            <a:ext cx="6222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388555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Output 2 Ch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98D38-808C-499C-94F2-DCFF62BAA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8112" y="1863591"/>
            <a:ext cx="4461856" cy="462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11841A-941A-464E-A9DF-3EAC0C10B191}"/>
              </a:ext>
            </a:extLst>
          </p:cNvPr>
          <p:cNvSpPr txBox="1"/>
          <p:nvPr/>
        </p:nvSpPr>
        <p:spPr>
          <a:xfrm>
            <a:off x="6216681" y="4786609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Pin 6 PWM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722C-B950-47C4-960C-2958D0C9F215}"/>
              </a:ext>
            </a:extLst>
          </p:cNvPr>
          <p:cNvSpPr txBox="1"/>
          <p:nvPr/>
        </p:nvSpPr>
        <p:spPr>
          <a:xfrm>
            <a:off x="9967023" y="2979774"/>
            <a:ext cx="14975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PWM9 -&gt; DC1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82A489-8B93-4E1F-88AA-E5F173E98B4B}"/>
              </a:ext>
            </a:extLst>
          </p:cNvPr>
          <p:cNvCxnSpPr>
            <a:cxnSpLocks/>
          </p:cNvCxnSpPr>
          <p:nvPr/>
        </p:nvCxnSpPr>
        <p:spPr>
          <a:xfrm flipH="1" flipV="1">
            <a:off x="6637106" y="3796571"/>
            <a:ext cx="133564" cy="1001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745E91-9E4B-4B40-8381-E78FAFE962C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270697" y="3164440"/>
            <a:ext cx="16963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97B810-BE31-4878-AAD6-FB0CB4CD54B1}"/>
              </a:ext>
            </a:extLst>
          </p:cNvPr>
          <p:cNvSpPr txBox="1"/>
          <p:nvPr/>
        </p:nvSpPr>
        <p:spPr>
          <a:xfrm>
            <a:off x="6466427" y="2148297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Pin 9 PWM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4BA0A7-48D5-455C-B805-4727829506E0}"/>
              </a:ext>
            </a:extLst>
          </p:cNvPr>
          <p:cNvCxnSpPr>
            <a:cxnSpLocks/>
          </p:cNvCxnSpPr>
          <p:nvPr/>
        </p:nvCxnSpPr>
        <p:spPr>
          <a:xfrm>
            <a:off x="7077332" y="2505866"/>
            <a:ext cx="0" cy="658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AC1CE4-CF57-45D0-8D67-852EB5FE8593}"/>
              </a:ext>
            </a:extLst>
          </p:cNvPr>
          <p:cNvSpPr txBox="1"/>
          <p:nvPr/>
        </p:nvSpPr>
        <p:spPr>
          <a:xfrm>
            <a:off x="9967023" y="3704236"/>
            <a:ext cx="14975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PWM6 -&gt; DC2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A82FF7-C323-4524-8250-9193EE140D45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7438490" y="3704236"/>
            <a:ext cx="2528533" cy="18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307858-FB86-4F47-BA25-35A5AD8E7263}"/>
              </a:ext>
            </a:extLst>
          </p:cNvPr>
          <p:cNvSpPr txBox="1"/>
          <p:nvPr/>
        </p:nvSpPr>
        <p:spPr>
          <a:xfrm>
            <a:off x="0" y="3321044"/>
            <a:ext cx="28767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Independent DC output </a:t>
            </a:r>
            <a:br>
              <a:rPr lang="en-IE" dirty="0"/>
            </a:br>
            <a:r>
              <a:rPr lang="en-IE" dirty="0"/>
              <a:t>can be obtained on multiple </a:t>
            </a:r>
            <a:br>
              <a:rPr lang="en-IE" dirty="0"/>
            </a:br>
            <a:r>
              <a:rPr lang="en-IE" dirty="0"/>
              <a:t>PWM channels</a:t>
            </a:r>
            <a:br>
              <a:rPr lang="en-IE" dirty="0"/>
            </a:br>
            <a:br>
              <a:rPr lang="en-IE" dirty="0"/>
            </a:br>
            <a:r>
              <a:rPr lang="en-IE" dirty="0"/>
              <a:t>R = 1k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, C = 100 </a:t>
            </a:r>
            <a:r>
              <a:rPr lang="en-IE" dirty="0">
                <a:latin typeface="Symbol" panose="05050102010706020507" pitchFamily="18" charset="2"/>
              </a:rPr>
              <a:t>m</a:t>
            </a:r>
            <a:r>
              <a:rPr lang="en-IE" dirty="0"/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F0988D-DACC-4945-892E-B415B3C0806E}"/>
              </a:ext>
            </a:extLst>
          </p:cNvPr>
          <p:cNvSpPr txBox="1"/>
          <p:nvPr/>
        </p:nvSpPr>
        <p:spPr>
          <a:xfrm>
            <a:off x="3059063" y="5556608"/>
            <a:ext cx="6222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957909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BJT Characterisation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98D38-808C-499C-94F2-DCFF62BAA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1776" y="1500188"/>
            <a:ext cx="6760224" cy="50701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5725E5-55AF-40D5-8346-29013B81B2CE}"/>
              </a:ext>
            </a:extLst>
          </p:cNvPr>
          <p:cNvSpPr txBox="1"/>
          <p:nvPr/>
        </p:nvSpPr>
        <p:spPr>
          <a:xfrm>
            <a:off x="-35533" y="1569809"/>
            <a:ext cx="536409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Consider characterisation of </a:t>
            </a:r>
            <a:r>
              <a:rPr lang="en-IE" dirty="0" err="1"/>
              <a:t>npn</a:t>
            </a:r>
            <a:r>
              <a:rPr lang="en-IE" dirty="0"/>
              <a:t> transistor Q</a:t>
            </a:r>
            <a:r>
              <a:rPr lang="en-IE" baseline="-25000" dirty="0"/>
              <a:t>c</a:t>
            </a:r>
          </a:p>
          <a:p>
            <a:endParaRPr lang="en-IE" dirty="0"/>
          </a:p>
          <a:p>
            <a:r>
              <a:rPr lang="en-IE" dirty="0"/>
              <a:t>DC signals can be generated by channels a (PWM9)</a:t>
            </a:r>
            <a:br>
              <a:rPr lang="en-IE" dirty="0"/>
            </a:br>
            <a:r>
              <a:rPr lang="en-IE" dirty="0"/>
              <a:t>and b (PWM6). Current on those channels is amplified</a:t>
            </a:r>
            <a:br>
              <a:rPr lang="en-IE" dirty="0"/>
            </a:br>
            <a:r>
              <a:rPr lang="en-IE" dirty="0"/>
              <a:t>by UGA </a:t>
            </a:r>
            <a:r>
              <a:rPr lang="en-IE" dirty="0" err="1"/>
              <a:t>Q</a:t>
            </a:r>
            <a:r>
              <a:rPr lang="en-IE" baseline="-25000" dirty="0" err="1"/>
              <a:t>a</a:t>
            </a:r>
            <a:r>
              <a:rPr lang="en-IE" dirty="0"/>
              <a:t>, </a:t>
            </a:r>
            <a:r>
              <a:rPr lang="en-IE" dirty="0" err="1"/>
              <a:t>Q</a:t>
            </a:r>
            <a:r>
              <a:rPr lang="en-IE" baseline="-25000" dirty="0" err="1"/>
              <a:t>b</a:t>
            </a:r>
            <a:r>
              <a:rPr lang="en-IE" dirty="0"/>
              <a:t> each powered by AM +5V output</a:t>
            </a:r>
          </a:p>
          <a:p>
            <a:endParaRPr lang="en-IE" dirty="0"/>
          </a:p>
          <a:p>
            <a:r>
              <a:rPr lang="en-IE" dirty="0"/>
              <a:t>To obtain characteristic of Q</a:t>
            </a:r>
            <a:r>
              <a:rPr lang="en-IE" baseline="-25000" dirty="0"/>
              <a:t>c</a:t>
            </a:r>
            <a:r>
              <a:rPr lang="en-IE" dirty="0"/>
              <a:t> choose </a:t>
            </a:r>
            <a:r>
              <a:rPr lang="en-IE" dirty="0" err="1"/>
              <a:t>R</a:t>
            </a:r>
            <a:r>
              <a:rPr lang="en-IE" baseline="-25000" dirty="0" err="1"/>
              <a:t>b</a:t>
            </a:r>
            <a:r>
              <a:rPr lang="en-IE" dirty="0"/>
              <a:t>, </a:t>
            </a:r>
            <a:r>
              <a:rPr lang="en-IE" dirty="0" err="1"/>
              <a:t>R</a:t>
            </a:r>
            <a:r>
              <a:rPr lang="en-IE" baseline="-25000" dirty="0" err="1"/>
              <a:t>c</a:t>
            </a:r>
            <a:r>
              <a:rPr lang="en-IE" dirty="0"/>
              <a:t> </a:t>
            </a:r>
            <a:r>
              <a:rPr lang="en-IE" dirty="0" err="1"/>
              <a:t>st</a:t>
            </a:r>
            <a:r>
              <a:rPr lang="en-IE" dirty="0"/>
              <a:t> </a:t>
            </a:r>
            <a:r>
              <a:rPr lang="en-IE" dirty="0" err="1"/>
              <a:t>R</a:t>
            </a:r>
            <a:r>
              <a:rPr lang="en-IE" baseline="-25000" dirty="0" err="1"/>
              <a:t>b</a:t>
            </a:r>
            <a:r>
              <a:rPr lang="en-IE" dirty="0"/>
              <a:t> ~ 20 </a:t>
            </a:r>
            <a:r>
              <a:rPr lang="en-IE" dirty="0" err="1"/>
              <a:t>R</a:t>
            </a:r>
            <a:r>
              <a:rPr lang="en-IE" baseline="-25000" dirty="0" err="1"/>
              <a:t>c</a:t>
            </a:r>
            <a:endParaRPr lang="en-IE" baseline="-25000" dirty="0"/>
          </a:p>
          <a:p>
            <a:endParaRPr lang="en-IE" dirty="0"/>
          </a:p>
          <a:p>
            <a:r>
              <a:rPr lang="en-IE" dirty="0"/>
              <a:t>Apply a constant bias to base of Qc, i.e. fix </a:t>
            </a:r>
            <a:r>
              <a:rPr lang="en-IE" dirty="0" err="1"/>
              <a:t>V</a:t>
            </a:r>
            <a:r>
              <a:rPr lang="en-IE" baseline="-25000" dirty="0" err="1"/>
              <a:t>inb</a:t>
            </a:r>
            <a:r>
              <a:rPr lang="en-IE" dirty="0"/>
              <a:t> to get </a:t>
            </a:r>
            <a:br>
              <a:rPr lang="en-IE" dirty="0"/>
            </a:br>
            <a:r>
              <a:rPr lang="en-IE" dirty="0"/>
              <a:t>constant current through </a:t>
            </a:r>
            <a:r>
              <a:rPr lang="en-IE" dirty="0" err="1"/>
              <a:t>R</a:t>
            </a:r>
            <a:r>
              <a:rPr lang="en-IE" baseline="-25000" dirty="0" err="1"/>
              <a:t>b</a:t>
            </a:r>
            <a:r>
              <a:rPr lang="en-IE" dirty="0"/>
              <a:t> -&gt; </a:t>
            </a:r>
            <a:r>
              <a:rPr lang="en-IE" dirty="0" err="1"/>
              <a:t>I</a:t>
            </a:r>
            <a:r>
              <a:rPr lang="en-IE" baseline="-25000" dirty="0" err="1"/>
              <a:t>b</a:t>
            </a:r>
            <a:r>
              <a:rPr lang="en-IE" dirty="0"/>
              <a:t> = (A</a:t>
            </a:r>
            <a:r>
              <a:rPr lang="en-IE" baseline="-25000" dirty="0"/>
              <a:t>2</a:t>
            </a:r>
            <a:r>
              <a:rPr lang="en-IE" dirty="0"/>
              <a:t> – A</a:t>
            </a:r>
            <a:r>
              <a:rPr lang="en-IE" baseline="-25000" dirty="0"/>
              <a:t>3</a:t>
            </a:r>
            <a:r>
              <a:rPr lang="en-IE" dirty="0"/>
              <a:t>) / </a:t>
            </a:r>
            <a:r>
              <a:rPr lang="en-IE" dirty="0" err="1"/>
              <a:t>R</a:t>
            </a:r>
            <a:r>
              <a:rPr lang="en-IE" baseline="-25000" dirty="0" err="1"/>
              <a:t>b</a:t>
            </a:r>
            <a:endParaRPr lang="en-IE" baseline="-25000" dirty="0"/>
          </a:p>
          <a:p>
            <a:endParaRPr lang="en-IE" dirty="0"/>
          </a:p>
          <a:p>
            <a:r>
              <a:rPr lang="en-IE" dirty="0"/>
              <a:t>Sweep bias at collector Qc, vary V</a:t>
            </a:r>
            <a:r>
              <a:rPr lang="en-IE" baseline="-25000" dirty="0"/>
              <a:t>ina</a:t>
            </a:r>
            <a:r>
              <a:rPr lang="en-IE" dirty="0"/>
              <a:t> to get variable </a:t>
            </a:r>
            <a:br>
              <a:rPr lang="en-IE" dirty="0"/>
            </a:br>
            <a:r>
              <a:rPr lang="en-IE" dirty="0"/>
              <a:t>current through </a:t>
            </a:r>
            <a:r>
              <a:rPr lang="en-IE" dirty="0" err="1"/>
              <a:t>R</a:t>
            </a:r>
            <a:r>
              <a:rPr lang="en-IE" baseline="-25000" dirty="0" err="1"/>
              <a:t>c</a:t>
            </a:r>
            <a:r>
              <a:rPr lang="en-IE" dirty="0"/>
              <a:t>, </a:t>
            </a:r>
            <a:r>
              <a:rPr lang="en-IE" dirty="0" err="1"/>
              <a:t>I</a:t>
            </a:r>
            <a:r>
              <a:rPr lang="en-IE" baseline="-25000" dirty="0" err="1"/>
              <a:t>c</a:t>
            </a:r>
            <a:r>
              <a:rPr lang="en-IE" dirty="0"/>
              <a:t> = (A</a:t>
            </a:r>
            <a:r>
              <a:rPr lang="en-IE" baseline="-25000" dirty="0"/>
              <a:t>0</a:t>
            </a:r>
            <a:r>
              <a:rPr lang="en-IE" dirty="0"/>
              <a:t> – A</a:t>
            </a:r>
            <a:r>
              <a:rPr lang="en-IE" baseline="-25000" dirty="0"/>
              <a:t>1</a:t>
            </a:r>
            <a:r>
              <a:rPr lang="en-IE" dirty="0"/>
              <a:t>) / </a:t>
            </a:r>
            <a:r>
              <a:rPr lang="en-IE" dirty="0" err="1"/>
              <a:t>R</a:t>
            </a:r>
            <a:r>
              <a:rPr lang="en-IE" baseline="-25000" dirty="0" err="1"/>
              <a:t>c</a:t>
            </a:r>
            <a:endParaRPr lang="en-IE" baseline="-25000" dirty="0"/>
          </a:p>
          <a:p>
            <a:endParaRPr lang="en-IE" dirty="0"/>
          </a:p>
          <a:p>
            <a:r>
              <a:rPr lang="en-IE" dirty="0"/>
              <a:t>Measure collector-emitter bias </a:t>
            </a:r>
            <a:r>
              <a:rPr lang="en-IE" dirty="0" err="1"/>
              <a:t>V</a:t>
            </a:r>
            <a:r>
              <a:rPr lang="en-IE" baseline="-25000" dirty="0" err="1"/>
              <a:t>ce</a:t>
            </a:r>
            <a:r>
              <a:rPr lang="en-IE" dirty="0"/>
              <a:t> = A</a:t>
            </a:r>
            <a:r>
              <a:rPr lang="en-IE" baseline="-25000" dirty="0"/>
              <a:t>1</a:t>
            </a:r>
          </a:p>
          <a:p>
            <a:endParaRPr lang="en-IE" dirty="0"/>
          </a:p>
          <a:p>
            <a:r>
              <a:rPr lang="en-IE" dirty="0"/>
              <a:t>Can then obtain plot </a:t>
            </a:r>
            <a:r>
              <a:rPr lang="en-IE" dirty="0" err="1"/>
              <a:t>I</a:t>
            </a:r>
            <a:r>
              <a:rPr lang="en-IE" baseline="-25000" dirty="0" err="1"/>
              <a:t>c</a:t>
            </a:r>
            <a:r>
              <a:rPr lang="en-IE" dirty="0"/>
              <a:t> versus </a:t>
            </a:r>
            <a:r>
              <a:rPr lang="en-IE" dirty="0" err="1"/>
              <a:t>V</a:t>
            </a:r>
            <a:r>
              <a:rPr lang="en-IE" baseline="-25000" dirty="0" err="1"/>
              <a:t>ce</a:t>
            </a:r>
            <a:r>
              <a:rPr lang="en-IE" dirty="0"/>
              <a:t> for different </a:t>
            </a:r>
            <a:r>
              <a:rPr lang="en-IE" dirty="0" err="1"/>
              <a:t>I</a:t>
            </a:r>
            <a:r>
              <a:rPr lang="en-IE" baseline="-25000" dirty="0" err="1"/>
              <a:t>b</a:t>
            </a:r>
            <a:r>
              <a:rPr lang="en-IE" dirty="0"/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176918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BJT Characterisation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98D38-808C-499C-94F2-DCFF62BAA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9041" y="1552147"/>
            <a:ext cx="8949735" cy="4736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11841A-941A-464E-A9DF-3EAC0C10B191}"/>
              </a:ext>
            </a:extLst>
          </p:cNvPr>
          <p:cNvSpPr txBox="1"/>
          <p:nvPr/>
        </p:nvSpPr>
        <p:spPr>
          <a:xfrm>
            <a:off x="6327944" y="1861621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E" dirty="0"/>
              <a:t>Pin 6 PWM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722C-B950-47C4-960C-2958D0C9F215}"/>
              </a:ext>
            </a:extLst>
          </p:cNvPr>
          <p:cNvSpPr txBox="1"/>
          <p:nvPr/>
        </p:nvSpPr>
        <p:spPr>
          <a:xfrm>
            <a:off x="8576627" y="4031218"/>
            <a:ext cx="5052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V</a:t>
            </a:r>
            <a:r>
              <a:rPr lang="en-IE" baseline="-25000" dirty="0"/>
              <a:t>ina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82A489-8B93-4E1F-88AA-E5F173E98B4B}"/>
              </a:ext>
            </a:extLst>
          </p:cNvPr>
          <p:cNvCxnSpPr>
            <a:cxnSpLocks/>
          </p:cNvCxnSpPr>
          <p:nvPr/>
        </p:nvCxnSpPr>
        <p:spPr>
          <a:xfrm>
            <a:off x="6603334" y="2241636"/>
            <a:ext cx="0" cy="4712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745E91-9E4B-4B40-8381-E78FAFE962C4}"/>
              </a:ext>
            </a:extLst>
          </p:cNvPr>
          <p:cNvCxnSpPr>
            <a:cxnSpLocks/>
          </p:cNvCxnSpPr>
          <p:nvPr/>
        </p:nvCxnSpPr>
        <p:spPr>
          <a:xfrm flipH="1">
            <a:off x="8346410" y="4400550"/>
            <a:ext cx="203770" cy="2074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97B810-BE31-4878-AAD6-FB0CB4CD54B1}"/>
              </a:ext>
            </a:extLst>
          </p:cNvPr>
          <p:cNvSpPr txBox="1"/>
          <p:nvPr/>
        </p:nvSpPr>
        <p:spPr>
          <a:xfrm>
            <a:off x="4038007" y="1942343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Pin 9 PWM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4BA0A7-48D5-455C-B805-4727829506E0}"/>
              </a:ext>
            </a:extLst>
          </p:cNvPr>
          <p:cNvCxnSpPr>
            <a:cxnSpLocks/>
          </p:cNvCxnSpPr>
          <p:nvPr/>
        </p:nvCxnSpPr>
        <p:spPr>
          <a:xfrm>
            <a:off x="4648912" y="2299912"/>
            <a:ext cx="0" cy="658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AC1CE4-CF57-45D0-8D67-852EB5FE8593}"/>
              </a:ext>
            </a:extLst>
          </p:cNvPr>
          <p:cNvSpPr txBox="1"/>
          <p:nvPr/>
        </p:nvSpPr>
        <p:spPr>
          <a:xfrm>
            <a:off x="10949517" y="403121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 err="1"/>
              <a:t>V</a:t>
            </a:r>
            <a:r>
              <a:rPr lang="en-IE" baseline="-25000" dirty="0" err="1"/>
              <a:t>inb</a:t>
            </a:r>
            <a:endParaRPr lang="en-IE" baseline="-25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A82FF7-C323-4524-8250-9193EE140D45}"/>
              </a:ext>
            </a:extLst>
          </p:cNvPr>
          <p:cNvCxnSpPr>
            <a:cxnSpLocks/>
          </p:cNvCxnSpPr>
          <p:nvPr/>
        </p:nvCxnSpPr>
        <p:spPr>
          <a:xfrm flipH="1">
            <a:off x="10853304" y="4400550"/>
            <a:ext cx="192426" cy="3882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F0988D-DACC-4945-892E-B415B3C0806E}"/>
              </a:ext>
            </a:extLst>
          </p:cNvPr>
          <p:cNvSpPr txBox="1"/>
          <p:nvPr/>
        </p:nvSpPr>
        <p:spPr>
          <a:xfrm>
            <a:off x="5056043" y="5547083"/>
            <a:ext cx="6222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GND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A12562-5200-47A6-94A2-9422EBB27379}"/>
              </a:ext>
            </a:extLst>
          </p:cNvPr>
          <p:cNvSpPr txBox="1"/>
          <p:nvPr/>
        </p:nvSpPr>
        <p:spPr>
          <a:xfrm>
            <a:off x="10109973" y="3616608"/>
            <a:ext cx="3754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 err="1"/>
              <a:t>R</a:t>
            </a:r>
            <a:r>
              <a:rPr lang="en-IE" baseline="-25000" dirty="0" err="1"/>
              <a:t>c</a:t>
            </a:r>
            <a:endParaRPr lang="en-IE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45BFC6-F182-4065-A09D-C80C63C755C6}"/>
              </a:ext>
            </a:extLst>
          </p:cNvPr>
          <p:cNvSpPr txBox="1"/>
          <p:nvPr/>
        </p:nvSpPr>
        <p:spPr>
          <a:xfrm>
            <a:off x="11802150" y="4031218"/>
            <a:ext cx="3898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 err="1"/>
              <a:t>R</a:t>
            </a:r>
            <a:r>
              <a:rPr lang="en-IE" baseline="-25000" dirty="0" err="1"/>
              <a:t>b</a:t>
            </a:r>
            <a:endParaRPr lang="en-IE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BFA448-325A-44A5-8CF9-1D27D830B23F}"/>
              </a:ext>
            </a:extLst>
          </p:cNvPr>
          <p:cNvSpPr txBox="1"/>
          <p:nvPr/>
        </p:nvSpPr>
        <p:spPr>
          <a:xfrm>
            <a:off x="-7896" y="1814680"/>
            <a:ext cx="344517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Layout of BJT characterisation</a:t>
            </a:r>
            <a:br>
              <a:rPr lang="en-IE" dirty="0"/>
            </a:br>
            <a:r>
              <a:rPr lang="en-IE" dirty="0"/>
              <a:t>circuit on breadboard</a:t>
            </a:r>
          </a:p>
          <a:p>
            <a:endParaRPr lang="en-IE" dirty="0"/>
          </a:p>
          <a:p>
            <a:r>
              <a:rPr lang="en-IE" dirty="0" err="1"/>
              <a:t>Vinb</a:t>
            </a:r>
            <a:r>
              <a:rPr lang="en-IE" dirty="0"/>
              <a:t> specified by </a:t>
            </a:r>
            <a:r>
              <a:rPr lang="en-IE" dirty="0" err="1"/>
              <a:t>DCWriteRead.ino</a:t>
            </a:r>
            <a:endParaRPr lang="en-IE" dirty="0"/>
          </a:p>
          <a:p>
            <a:r>
              <a:rPr lang="en-IE" dirty="0"/>
              <a:t>Command: b&lt;</a:t>
            </a:r>
            <a:r>
              <a:rPr lang="en-IE" dirty="0" err="1"/>
              <a:t>vinb</a:t>
            </a:r>
            <a:r>
              <a:rPr lang="en-IE" dirty="0"/>
              <a:t>&gt;</a:t>
            </a:r>
          </a:p>
          <a:p>
            <a:endParaRPr lang="en-IE" dirty="0"/>
          </a:p>
          <a:p>
            <a:r>
              <a:rPr lang="en-IE" dirty="0"/>
              <a:t>Vina specified by </a:t>
            </a:r>
            <a:r>
              <a:rPr lang="en-IE" dirty="0" err="1"/>
              <a:t>DCWriteRead.ino</a:t>
            </a:r>
            <a:endParaRPr lang="en-IE" dirty="0"/>
          </a:p>
          <a:p>
            <a:r>
              <a:rPr lang="en-IE" dirty="0"/>
              <a:t>Command: a&lt;vina&gt;</a:t>
            </a:r>
            <a:br>
              <a:rPr lang="en-IE" dirty="0"/>
            </a:br>
            <a:endParaRPr lang="en-IE" dirty="0"/>
          </a:p>
          <a:p>
            <a:r>
              <a:rPr lang="en-IE" dirty="0"/>
              <a:t>&lt;vin*&gt; is some number in the </a:t>
            </a:r>
          </a:p>
          <a:p>
            <a:r>
              <a:rPr lang="en-IE" dirty="0"/>
              <a:t>range [0, 5]</a:t>
            </a:r>
          </a:p>
          <a:p>
            <a:endParaRPr lang="en-IE" dirty="0"/>
          </a:p>
          <a:p>
            <a:r>
              <a:rPr lang="en-IE" dirty="0"/>
              <a:t>A</a:t>
            </a:r>
            <a:r>
              <a:rPr lang="en-IE" baseline="-25000" dirty="0"/>
              <a:t>0</a:t>
            </a:r>
            <a:r>
              <a:rPr lang="en-IE" dirty="0"/>
              <a:t>, A</a:t>
            </a:r>
            <a:r>
              <a:rPr lang="en-IE" baseline="-25000" dirty="0"/>
              <a:t>1, </a:t>
            </a:r>
            <a:r>
              <a:rPr lang="en-IE" dirty="0"/>
              <a:t>A</a:t>
            </a:r>
            <a:r>
              <a:rPr lang="en-IE" baseline="-25000" dirty="0"/>
              <a:t>2</a:t>
            </a:r>
            <a:r>
              <a:rPr lang="en-IE" dirty="0"/>
              <a:t>, A</a:t>
            </a:r>
            <a:r>
              <a:rPr lang="en-IE" baseline="-25000" dirty="0"/>
              <a:t>3</a:t>
            </a:r>
            <a:r>
              <a:rPr lang="en-IE" dirty="0"/>
              <a:t> measured by board</a:t>
            </a:r>
          </a:p>
          <a:p>
            <a:r>
              <a:rPr lang="en-IE" dirty="0"/>
              <a:t>Command: l</a:t>
            </a:r>
            <a:br>
              <a:rPr lang="en-IE" dirty="0"/>
            </a:br>
            <a:r>
              <a:rPr lang="en-IE" dirty="0"/>
              <a:t>( ``ell’’ for </a:t>
            </a:r>
            <a:r>
              <a:rPr lang="en-IE" dirty="0" err="1"/>
              <a:t>léigh</a:t>
            </a:r>
            <a:r>
              <a:rPr lang="en-IE" dirty="0"/>
              <a:t>,  </a:t>
            </a:r>
            <a:r>
              <a:rPr lang="en-IE" dirty="0" err="1"/>
              <a:t>lis</a:t>
            </a:r>
            <a:r>
              <a:rPr lang="en-IE" dirty="0"/>
              <a:t>, </a:t>
            </a:r>
            <a:r>
              <a:rPr lang="en-IE" dirty="0" err="1"/>
              <a:t>lesen</a:t>
            </a:r>
            <a:r>
              <a:rPr lang="en-IE" dirty="0"/>
              <a:t> etc)</a:t>
            </a:r>
          </a:p>
        </p:txBody>
      </p:sp>
    </p:spTree>
    <p:extLst>
      <p:ext uri="{BB962C8B-B14F-4D97-AF65-F5344CB8AC3E}">
        <p14:creationId xmlns:p14="http://schemas.microsoft.com/office/powerpoint/2010/main" val="3716766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AF12-DAFB-4F32-A402-8B410F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BJT Characterisation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DC18C-EEEE-4E1B-9301-34EB320C2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943" y="1610127"/>
            <a:ext cx="6858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9786B6-1063-42F5-A582-2E792E0DE68F}"/>
              </a:ext>
            </a:extLst>
          </p:cNvPr>
          <p:cNvSpPr txBox="1"/>
          <p:nvPr/>
        </p:nvSpPr>
        <p:spPr>
          <a:xfrm>
            <a:off x="7316056" y="1598221"/>
            <a:ext cx="47043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Possible to implement two DC sources on AM </a:t>
            </a:r>
          </a:p>
          <a:p>
            <a:endParaRPr lang="en-IE" dirty="0"/>
          </a:p>
          <a:p>
            <a:r>
              <a:rPr lang="en-IE" dirty="0"/>
              <a:t>Fix </a:t>
            </a:r>
            <a:r>
              <a:rPr lang="en-IE" dirty="0" err="1"/>
              <a:t>V</a:t>
            </a:r>
            <a:r>
              <a:rPr lang="en-IE" baseline="-25000" dirty="0" err="1"/>
              <a:t>b</a:t>
            </a:r>
            <a:r>
              <a:rPr lang="en-IE" dirty="0"/>
              <a:t> while sweeping Vin</a:t>
            </a:r>
          </a:p>
          <a:p>
            <a:endParaRPr lang="en-IE" dirty="0"/>
          </a:p>
          <a:p>
            <a:r>
              <a:rPr lang="en-IE" dirty="0"/>
              <a:t>+5V is supplied by AM, no external </a:t>
            </a:r>
          </a:p>
          <a:p>
            <a:r>
              <a:rPr lang="en-IE" dirty="0"/>
              <a:t>power-supply needed</a:t>
            </a:r>
          </a:p>
          <a:p>
            <a:endParaRPr lang="en-IE" dirty="0"/>
          </a:p>
          <a:p>
            <a:r>
              <a:rPr lang="en-IE" dirty="0"/>
              <a:t>Current amplifiers </a:t>
            </a:r>
            <a:r>
              <a:rPr lang="en-IE" dirty="0" err="1"/>
              <a:t>Q</a:t>
            </a:r>
            <a:r>
              <a:rPr lang="en-IE" baseline="-25000" dirty="0" err="1"/>
              <a:t>a</a:t>
            </a:r>
            <a:r>
              <a:rPr lang="en-IE" dirty="0"/>
              <a:t>, </a:t>
            </a:r>
            <a:r>
              <a:rPr lang="en-IE" dirty="0" err="1"/>
              <a:t>Q</a:t>
            </a:r>
            <a:r>
              <a:rPr lang="en-IE" baseline="-25000" dirty="0" err="1"/>
              <a:t>b</a:t>
            </a:r>
            <a:r>
              <a:rPr lang="en-IE" dirty="0"/>
              <a:t> required to ensure </a:t>
            </a:r>
            <a:br>
              <a:rPr lang="en-IE" dirty="0"/>
            </a:br>
            <a:r>
              <a:rPr lang="en-IE" dirty="0"/>
              <a:t>sufficient current is available.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Measurement of biases enabled through Analog</a:t>
            </a:r>
            <a:br>
              <a:rPr lang="en-IE" dirty="0"/>
            </a:br>
            <a:r>
              <a:rPr lang="en-IE" dirty="0"/>
              <a:t>Inputs A</a:t>
            </a:r>
            <a:r>
              <a:rPr lang="en-IE" baseline="-25000" dirty="0"/>
              <a:t>0</a:t>
            </a:r>
            <a:r>
              <a:rPr lang="en-IE" dirty="0"/>
              <a:t> – A</a:t>
            </a:r>
            <a:r>
              <a:rPr lang="en-IE" baseline="-25000" dirty="0"/>
              <a:t>5</a:t>
            </a:r>
            <a:r>
              <a:rPr lang="en-IE" dirty="0"/>
              <a:t> on board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92EA85-4840-478B-878B-DE39CA8CC5D4}"/>
              </a:ext>
            </a:extLst>
          </p:cNvPr>
          <p:cNvCxnSpPr>
            <a:cxnSpLocks/>
          </p:cNvCxnSpPr>
          <p:nvPr/>
        </p:nvCxnSpPr>
        <p:spPr>
          <a:xfrm flipH="1">
            <a:off x="3513762" y="1900719"/>
            <a:ext cx="3802295" cy="170125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4F946F-8C58-4C2A-8A72-89A6B8BD9EF5}"/>
              </a:ext>
            </a:extLst>
          </p:cNvPr>
          <p:cNvCxnSpPr>
            <a:cxnSpLocks/>
          </p:cNvCxnSpPr>
          <p:nvPr/>
        </p:nvCxnSpPr>
        <p:spPr>
          <a:xfrm flipH="1" flipV="1">
            <a:off x="4777483" y="2526493"/>
            <a:ext cx="2538573" cy="40919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78E3C-75FC-4490-A8A4-A69CB78D075B}"/>
              </a:ext>
            </a:extLst>
          </p:cNvPr>
          <p:cNvCxnSpPr>
            <a:cxnSpLocks/>
          </p:cNvCxnSpPr>
          <p:nvPr/>
        </p:nvCxnSpPr>
        <p:spPr>
          <a:xfrm flipH="1" flipV="1">
            <a:off x="2383604" y="2726840"/>
            <a:ext cx="4981683" cy="116193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95AE9E-B0B2-4803-84E2-6241AC52522A}"/>
              </a:ext>
            </a:extLst>
          </p:cNvPr>
          <p:cNvCxnSpPr>
            <a:cxnSpLocks/>
          </p:cNvCxnSpPr>
          <p:nvPr/>
        </p:nvCxnSpPr>
        <p:spPr>
          <a:xfrm flipH="1" flipV="1">
            <a:off x="5743254" y="3148016"/>
            <a:ext cx="1669765" cy="150823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446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5B3A-BEC1-4851-8DEB-77670FDA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9D623-1D4A-45AC-825F-2D736BE5A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3126"/>
          </a:xfrm>
        </p:spPr>
        <p:txBody>
          <a:bodyPr>
            <a:normAutofit/>
          </a:bodyPr>
          <a:lstStyle/>
          <a:p>
            <a:r>
              <a:rPr lang="en-IE" dirty="0"/>
              <a:t>Arduino Micro can be powered via the micro USB connection or with an external power supply. </a:t>
            </a:r>
          </a:p>
          <a:p>
            <a:r>
              <a:rPr lang="en-IE" dirty="0"/>
              <a:t>External (non-USB) power can come either from a DC power supply or battery. </a:t>
            </a:r>
          </a:p>
          <a:p>
            <a:r>
              <a:rPr lang="en-IE" dirty="0"/>
              <a:t>External power supply must be between 7V and 12V to ensure correct operation of board. </a:t>
            </a:r>
          </a:p>
          <a:p>
            <a:r>
              <a:rPr lang="en-IE" dirty="0"/>
              <a:t>When board is powered correctly it is able to supply regulated 5V DC and 3.3V DC as well as acting as ground. </a:t>
            </a:r>
          </a:p>
          <a:p>
            <a:r>
              <a:rPr lang="en-IE" dirty="0"/>
              <a:t>The DC supply is limited in current, max current output is less than 50 mA. </a:t>
            </a:r>
          </a:p>
          <a:p>
            <a:endParaRPr lang="en-IE" dirty="0"/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2E1A2BC-8C66-4A2B-8A9B-7E214E30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8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BJT Characterisation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98D38-808C-499C-94F2-DCFF62BAA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2190" y="1604073"/>
            <a:ext cx="6532604" cy="5079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11841A-941A-464E-A9DF-3EAC0C10B191}"/>
              </a:ext>
            </a:extLst>
          </p:cNvPr>
          <p:cNvSpPr txBox="1"/>
          <p:nvPr/>
        </p:nvSpPr>
        <p:spPr>
          <a:xfrm>
            <a:off x="9118860" y="4322045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Pin 6 PWM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F0722C-B950-47C4-960C-2958D0C9F215}"/>
              </a:ext>
            </a:extLst>
          </p:cNvPr>
          <p:cNvSpPr txBox="1"/>
          <p:nvPr/>
        </p:nvSpPr>
        <p:spPr>
          <a:xfrm>
            <a:off x="9967023" y="2979774"/>
            <a:ext cx="14975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PWM9 -&gt; DC1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82A489-8B93-4E1F-88AA-E5F173E98B4B}"/>
              </a:ext>
            </a:extLst>
          </p:cNvPr>
          <p:cNvCxnSpPr>
            <a:cxnSpLocks/>
          </p:cNvCxnSpPr>
          <p:nvPr/>
        </p:nvCxnSpPr>
        <p:spPr>
          <a:xfrm flipH="1" flipV="1">
            <a:off x="6637106" y="3796570"/>
            <a:ext cx="2481754" cy="710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745E91-9E4B-4B40-8381-E78FAFE962C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270697" y="3164440"/>
            <a:ext cx="169632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97B810-BE31-4878-AAD6-FB0CB4CD54B1}"/>
              </a:ext>
            </a:extLst>
          </p:cNvPr>
          <p:cNvSpPr txBox="1"/>
          <p:nvPr/>
        </p:nvSpPr>
        <p:spPr>
          <a:xfrm>
            <a:off x="6466427" y="2148297"/>
            <a:ext cx="12218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Pin 9 PWM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4BA0A7-48D5-455C-B805-4727829506E0}"/>
              </a:ext>
            </a:extLst>
          </p:cNvPr>
          <p:cNvCxnSpPr>
            <a:cxnSpLocks/>
          </p:cNvCxnSpPr>
          <p:nvPr/>
        </p:nvCxnSpPr>
        <p:spPr>
          <a:xfrm>
            <a:off x="7077332" y="2505866"/>
            <a:ext cx="0" cy="658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AC1CE4-CF57-45D0-8D67-852EB5FE8593}"/>
              </a:ext>
            </a:extLst>
          </p:cNvPr>
          <p:cNvSpPr txBox="1"/>
          <p:nvPr/>
        </p:nvSpPr>
        <p:spPr>
          <a:xfrm>
            <a:off x="9967023" y="3704236"/>
            <a:ext cx="14975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PWM6 -&gt; DC2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A82FF7-C323-4524-8250-9193EE140D45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7438490" y="3704236"/>
            <a:ext cx="2528533" cy="18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5307858-FB86-4F47-BA25-35A5AD8E7263}"/>
              </a:ext>
            </a:extLst>
          </p:cNvPr>
          <p:cNvSpPr txBox="1"/>
          <p:nvPr/>
        </p:nvSpPr>
        <p:spPr>
          <a:xfrm>
            <a:off x="0" y="3321044"/>
            <a:ext cx="3055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Schematic of BJT board output</a:t>
            </a:r>
            <a:br>
              <a:rPr lang="en-IE" dirty="0"/>
            </a:br>
            <a:r>
              <a:rPr lang="en-IE" dirty="0"/>
              <a:t>by Fritzing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F0988D-DACC-4945-892E-B415B3C0806E}"/>
              </a:ext>
            </a:extLst>
          </p:cNvPr>
          <p:cNvSpPr txBox="1"/>
          <p:nvPr/>
        </p:nvSpPr>
        <p:spPr>
          <a:xfrm>
            <a:off x="3059063" y="5556608"/>
            <a:ext cx="6222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188850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B3006D-C8AE-4830-8541-6D89CBAF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and AC Characterisation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4CB1B-37E9-4E80-94B8-522F431F3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Configure Arduino Micro and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for AC Output</a:t>
            </a:r>
          </a:p>
          <a:p>
            <a:r>
              <a:rPr lang="en-IE" dirty="0"/>
              <a:t>Ensure Correct Operation of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endParaRPr lang="en-IE" dirty="0"/>
          </a:p>
          <a:p>
            <a:r>
              <a:rPr lang="en-IE" dirty="0"/>
              <a:t>LRC Filter Characterisation</a:t>
            </a:r>
          </a:p>
          <a:p>
            <a:r>
              <a:rPr lang="en-IE" dirty="0" err="1"/>
              <a:t>OpAmp</a:t>
            </a:r>
            <a:r>
              <a:rPr lang="en-IE" dirty="0"/>
              <a:t> Characterisation</a:t>
            </a:r>
          </a:p>
        </p:txBody>
      </p:sp>
      <p:pic>
        <p:nvPicPr>
          <p:cNvPr id="6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A554749-31B7-4BA5-A5F6-8BDEAF044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54187C5-D1D3-41C7-8333-5259A92E1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898" y="1709738"/>
            <a:ext cx="2287852" cy="17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84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AC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6848-F1D2-4565-B90B-B31A29E39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Arduino Micro cannot output an AC signal on its own</a:t>
            </a:r>
          </a:p>
          <a:p>
            <a:r>
              <a:rPr lang="en-IE" dirty="0"/>
              <a:t>It can communicate with an external device that can generate a signal</a:t>
            </a:r>
          </a:p>
          <a:p>
            <a:r>
              <a:rPr lang="en-IE" dirty="0"/>
              <a:t>The device we are using is called the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endParaRPr lang="en-IE" dirty="0"/>
          </a:p>
          <a:p>
            <a:r>
              <a:rPr lang="en-IE" dirty="0"/>
              <a:t>It outputs a 1 </a:t>
            </a:r>
            <a:r>
              <a:rPr lang="en-IE" dirty="0" err="1"/>
              <a:t>Vpp</a:t>
            </a:r>
            <a:r>
              <a:rPr lang="en-IE" dirty="0"/>
              <a:t> signal at DC offset of 1.65 V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02FF667-94DE-4523-9699-59A3E27B8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838" y="3965445"/>
            <a:ext cx="3352972" cy="25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15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AC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6848-F1D2-4565-B90B-B31A29E39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Further details on the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can be found here: </a:t>
            </a:r>
            <a:r>
              <a:rPr lang="en-IE" dirty="0">
                <a:hlinkClick r:id="rId2"/>
              </a:rPr>
              <a:t>https://learn.sparkfun.com/tutorials/minigen-hookup-guide</a:t>
            </a:r>
            <a:r>
              <a:rPr lang="en-IE" dirty="0"/>
              <a:t> </a:t>
            </a:r>
          </a:p>
          <a:p>
            <a:r>
              <a:rPr lang="en-IE" dirty="0"/>
              <a:t>Details relating to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software libraries can be found here: </a:t>
            </a:r>
            <a:r>
              <a:rPr lang="en-IE" dirty="0">
                <a:hlinkClick r:id="rId3"/>
              </a:rPr>
              <a:t>https://github.com/sparkfun/MiniGen</a:t>
            </a:r>
            <a:r>
              <a:rPr lang="en-IE" dirty="0"/>
              <a:t> 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02FF667-94DE-4523-9699-59A3E27B8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838" y="3965445"/>
            <a:ext cx="3352972" cy="25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95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AC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6848-F1D2-4565-B90B-B31A29E39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AM speaks with SFMG via communications protocol known as Serial Peripheral Interface (SPI), see </a:t>
            </a:r>
            <a:r>
              <a:rPr lang="en-IE" dirty="0">
                <a:hlinkClick r:id="rId2"/>
              </a:rPr>
              <a:t>https://en.wikipedia.org/wiki/Serial_Peripheral_Interface</a:t>
            </a:r>
            <a:r>
              <a:rPr lang="en-IE" dirty="0"/>
              <a:t> for details</a:t>
            </a:r>
          </a:p>
          <a:p>
            <a:r>
              <a:rPr lang="en-IE" dirty="0"/>
              <a:t>Code exists to control operation of the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, see </a:t>
            </a:r>
            <a:r>
              <a:rPr lang="en-IE" dirty="0">
                <a:hlinkClick r:id="rId3"/>
              </a:rPr>
              <a:t>https://github.com/rnsheehan/ArdForPY</a:t>
            </a:r>
            <a:r>
              <a:rPr lang="en-IE" dirty="0"/>
              <a:t> for details</a:t>
            </a:r>
          </a:p>
          <a:p>
            <a:r>
              <a:rPr lang="en-IE" dirty="0"/>
              <a:t>Control over the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requires SPI pins on Arduino Micro</a:t>
            </a:r>
          </a:p>
          <a:p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62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Pinout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71250C-25D3-4316-A816-23158275D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800761" y="1045257"/>
            <a:ext cx="5306692" cy="63187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DF87B7-07F7-47AF-9E01-36D53D246646}"/>
              </a:ext>
            </a:extLst>
          </p:cNvPr>
          <p:cNvSpPr/>
          <p:nvPr/>
        </p:nvSpPr>
        <p:spPr>
          <a:xfrm>
            <a:off x="3719245" y="5013788"/>
            <a:ext cx="1941816" cy="96577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12034-219A-40BC-ABDA-6D529F047EA4}"/>
              </a:ext>
            </a:extLst>
          </p:cNvPr>
          <p:cNvSpPr txBox="1"/>
          <p:nvPr/>
        </p:nvSpPr>
        <p:spPr>
          <a:xfrm>
            <a:off x="4156994" y="6049447"/>
            <a:ext cx="10663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Analog 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FB4B3-5D68-4553-BDB2-F6B29BD14C56}"/>
              </a:ext>
            </a:extLst>
          </p:cNvPr>
          <p:cNvSpPr txBox="1"/>
          <p:nvPr/>
        </p:nvSpPr>
        <p:spPr>
          <a:xfrm>
            <a:off x="4108901" y="1584689"/>
            <a:ext cx="11837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Digital 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CD8BE-78FD-499B-B419-8CA70B870AD4}"/>
              </a:ext>
            </a:extLst>
          </p:cNvPr>
          <p:cNvSpPr/>
          <p:nvPr/>
        </p:nvSpPr>
        <p:spPr>
          <a:xfrm>
            <a:off x="2748337" y="1551307"/>
            <a:ext cx="2912724" cy="224143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C7C37B6-811B-4C2F-9E34-9AEF73B01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CB68AB-E927-486F-A248-E172C043AC26}"/>
              </a:ext>
            </a:extLst>
          </p:cNvPr>
          <p:cNvSpPr txBox="1"/>
          <p:nvPr/>
        </p:nvSpPr>
        <p:spPr>
          <a:xfrm>
            <a:off x="8770850" y="2025693"/>
            <a:ext cx="2997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Here are the usual digital and </a:t>
            </a:r>
            <a:br>
              <a:rPr lang="en-IE" dirty="0"/>
            </a:br>
            <a:r>
              <a:rPr lang="en-IE" dirty="0" err="1"/>
              <a:t>analog</a:t>
            </a:r>
            <a:r>
              <a:rPr lang="en-IE" dirty="0"/>
              <a:t> pins on the AM</a:t>
            </a:r>
          </a:p>
        </p:txBody>
      </p:sp>
    </p:spTree>
    <p:extLst>
      <p:ext uri="{BB962C8B-B14F-4D97-AF65-F5344CB8AC3E}">
        <p14:creationId xmlns:p14="http://schemas.microsoft.com/office/powerpoint/2010/main" val="1113773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Pinout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71250C-25D3-4316-A816-23158275D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800761" y="1045257"/>
            <a:ext cx="5306692" cy="63187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DF87B7-07F7-47AF-9E01-36D53D246646}"/>
              </a:ext>
            </a:extLst>
          </p:cNvPr>
          <p:cNvSpPr/>
          <p:nvPr/>
        </p:nvSpPr>
        <p:spPr>
          <a:xfrm>
            <a:off x="3062020" y="5172683"/>
            <a:ext cx="347396" cy="96577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12034-219A-40BC-ABDA-6D529F047EA4}"/>
              </a:ext>
            </a:extLst>
          </p:cNvPr>
          <p:cNvSpPr txBox="1"/>
          <p:nvPr/>
        </p:nvSpPr>
        <p:spPr>
          <a:xfrm>
            <a:off x="2931788" y="6184645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3.3V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FB4B3-5D68-4553-BDB2-F6B29BD14C56}"/>
              </a:ext>
            </a:extLst>
          </p:cNvPr>
          <p:cNvSpPr txBox="1"/>
          <p:nvPr/>
        </p:nvSpPr>
        <p:spPr>
          <a:xfrm>
            <a:off x="3264862" y="1202431"/>
            <a:ext cx="5613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D10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CD8BE-78FD-499B-B419-8CA70B870AD4}"/>
              </a:ext>
            </a:extLst>
          </p:cNvPr>
          <p:cNvSpPr/>
          <p:nvPr/>
        </p:nvSpPr>
        <p:spPr>
          <a:xfrm>
            <a:off x="3371850" y="1551307"/>
            <a:ext cx="347396" cy="224143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C7C37B6-811B-4C2F-9E34-9AEF73B01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28F7E4-9F30-4E4C-9D43-E2234A97111E}"/>
              </a:ext>
            </a:extLst>
          </p:cNvPr>
          <p:cNvSpPr txBox="1"/>
          <p:nvPr/>
        </p:nvSpPr>
        <p:spPr>
          <a:xfrm>
            <a:off x="7709971" y="1097684"/>
            <a:ext cx="6976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MOSI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FFF2A-AD50-4CE7-AEB5-34AA15814CCE}"/>
              </a:ext>
            </a:extLst>
          </p:cNvPr>
          <p:cNvSpPr/>
          <p:nvPr/>
        </p:nvSpPr>
        <p:spPr>
          <a:xfrm>
            <a:off x="7816959" y="1446560"/>
            <a:ext cx="347396" cy="224143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C3874A-5698-4FFE-89D4-30AFE2056AED}"/>
              </a:ext>
            </a:extLst>
          </p:cNvPr>
          <p:cNvSpPr/>
          <p:nvPr/>
        </p:nvSpPr>
        <p:spPr>
          <a:xfrm>
            <a:off x="6862495" y="5218874"/>
            <a:ext cx="347396" cy="96577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8FF0B2-070F-4E27-8521-20711E85BF09}"/>
              </a:ext>
            </a:extLst>
          </p:cNvPr>
          <p:cNvSpPr txBox="1"/>
          <p:nvPr/>
        </p:nvSpPr>
        <p:spPr>
          <a:xfrm>
            <a:off x="6732263" y="6230836"/>
            <a:ext cx="5741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 err="1"/>
              <a:t>Gnd</a:t>
            </a:r>
            <a:endParaRPr lang="en-I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15FC6E-312D-4B0B-A64A-D33EA735443A}"/>
              </a:ext>
            </a:extLst>
          </p:cNvPr>
          <p:cNvSpPr/>
          <p:nvPr/>
        </p:nvSpPr>
        <p:spPr>
          <a:xfrm>
            <a:off x="7816959" y="5210783"/>
            <a:ext cx="347396" cy="96577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ECC61-531C-4770-8E1E-10BAC27AEE5B}"/>
              </a:ext>
            </a:extLst>
          </p:cNvPr>
          <p:cNvSpPr txBox="1"/>
          <p:nvPr/>
        </p:nvSpPr>
        <p:spPr>
          <a:xfrm>
            <a:off x="7686727" y="6222745"/>
            <a:ext cx="5341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SCK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C50CEA-2BFF-4B4E-8B69-FC6C035479DE}"/>
              </a:ext>
            </a:extLst>
          </p:cNvPr>
          <p:cNvSpPr txBox="1"/>
          <p:nvPr/>
        </p:nvSpPr>
        <p:spPr>
          <a:xfrm>
            <a:off x="8720492" y="2135343"/>
            <a:ext cx="318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Here are the SPI pins on the AM</a:t>
            </a:r>
          </a:p>
        </p:txBody>
      </p:sp>
    </p:spTree>
    <p:extLst>
      <p:ext uri="{BB962C8B-B14F-4D97-AF65-F5344CB8AC3E}">
        <p14:creationId xmlns:p14="http://schemas.microsoft.com/office/powerpoint/2010/main" val="2718650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Connections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498" y="3426"/>
            <a:ext cx="2287852" cy="1724555"/>
          </a:xfrm>
          <a:prstGeom prst="rect">
            <a:avLst/>
          </a:prstGeom>
        </p:spPr>
      </p:pic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ABDCBEF-4D69-4305-A691-D03F0F221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816" y="1833103"/>
            <a:ext cx="3594285" cy="1917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E43C91-9F6B-4549-8F54-97541368E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7072" y="4288626"/>
            <a:ext cx="3455773" cy="19177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BC8964-C4B4-42D6-81F7-699F5BFAB2C0}"/>
              </a:ext>
            </a:extLst>
          </p:cNvPr>
          <p:cNvSpPr txBox="1"/>
          <p:nvPr/>
        </p:nvSpPr>
        <p:spPr>
          <a:xfrm>
            <a:off x="441789" y="1344439"/>
            <a:ext cx="655410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is supplied without headers</a:t>
            </a:r>
            <a:br>
              <a:rPr lang="en-IE" dirty="0"/>
            </a:br>
            <a:br>
              <a:rPr lang="en-IE" dirty="0"/>
            </a:br>
            <a:r>
              <a:rPr lang="en-IE" dirty="0"/>
              <a:t>Your friendly neighbourhood technical officer has </a:t>
            </a:r>
            <a:br>
              <a:rPr lang="en-IE" dirty="0"/>
            </a:br>
            <a:r>
              <a:rPr lang="en-IE" dirty="0"/>
              <a:t>soldered headers on for you</a:t>
            </a:r>
            <a:br>
              <a:rPr lang="en-IE" dirty="0"/>
            </a:br>
            <a:br>
              <a:rPr lang="en-IE" dirty="0"/>
            </a:br>
            <a:r>
              <a:rPr lang="en-IE" dirty="0"/>
              <a:t>There are 8 connections of interest</a:t>
            </a:r>
            <a:br>
              <a:rPr lang="en-IE" dirty="0"/>
            </a:br>
            <a:r>
              <a:rPr lang="en-IE" dirty="0"/>
              <a:t>1. GND * 2 = Ground at Arduino Micro</a:t>
            </a:r>
          </a:p>
          <a:p>
            <a:r>
              <a:rPr lang="en-IE" dirty="0"/>
              <a:t>2. VIN = Power Supply input from Arduino Micro 3.3V output</a:t>
            </a:r>
          </a:p>
          <a:p>
            <a:r>
              <a:rPr lang="en-IE" dirty="0"/>
              <a:t>3. Output + = Signal output, 1 </a:t>
            </a:r>
            <a:r>
              <a:rPr lang="en-IE" dirty="0" err="1"/>
              <a:t>Vpp</a:t>
            </a:r>
            <a:r>
              <a:rPr lang="en-IE" dirty="0"/>
              <a:t> + Vin/2 DC offset</a:t>
            </a:r>
          </a:p>
          <a:p>
            <a:r>
              <a:rPr lang="en-IE" dirty="0"/>
              <a:t>4. Output - = Connect to GND</a:t>
            </a:r>
          </a:p>
          <a:p>
            <a:r>
              <a:rPr lang="en-IE" dirty="0"/>
              <a:t>5. SCLK = Serial Clock Input, connect to Arduino Micro SCK output</a:t>
            </a:r>
          </a:p>
          <a:p>
            <a:r>
              <a:rPr lang="en-IE" dirty="0"/>
              <a:t>6. SDATA = Serial Data Input, connect to Arduino Micro MOSI output</a:t>
            </a:r>
          </a:p>
          <a:p>
            <a:r>
              <a:rPr lang="en-IE" dirty="0"/>
              <a:t>7. FSYNC = Chip Select Input, connect to Arduino Micro D10 </a:t>
            </a:r>
          </a:p>
          <a:p>
            <a:endParaRPr lang="en-IE" dirty="0"/>
          </a:p>
          <a:p>
            <a:r>
              <a:rPr lang="en-IE" dirty="0"/>
              <a:t>Ensure connections between Arduino Micro and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</a:t>
            </a:r>
            <a:br>
              <a:rPr lang="en-IE" dirty="0"/>
            </a:br>
            <a:r>
              <a:rPr lang="en-IE" dirty="0"/>
              <a:t>are made correctly!</a:t>
            </a:r>
            <a:br>
              <a:rPr lang="en-IE" dirty="0"/>
            </a:br>
            <a:br>
              <a:rPr lang="en-IE" dirty="0"/>
            </a:br>
            <a:r>
              <a:rPr lang="en-IE" dirty="0"/>
              <a:t>Default output after uploading sketch </a:t>
            </a:r>
            <a:r>
              <a:rPr lang="en-IE" dirty="0" err="1"/>
              <a:t>SigGenWriteRead.ino</a:t>
            </a:r>
            <a:r>
              <a:rPr lang="en-IE" dirty="0"/>
              <a:t> </a:t>
            </a:r>
            <a:br>
              <a:rPr lang="en-IE" dirty="0"/>
            </a:br>
            <a:r>
              <a:rPr lang="en-IE" dirty="0"/>
              <a:t>will be 1 kHz sine wave</a:t>
            </a:r>
          </a:p>
        </p:txBody>
      </p:sp>
    </p:spTree>
    <p:extLst>
      <p:ext uri="{BB962C8B-B14F-4D97-AF65-F5344CB8AC3E}">
        <p14:creationId xmlns:p14="http://schemas.microsoft.com/office/powerpoint/2010/main" val="4216127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Connections</a:t>
            </a:r>
          </a:p>
        </p:txBody>
      </p: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ABDCBEF-4D69-4305-A691-D03F0F221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54" y="4575076"/>
            <a:ext cx="3594285" cy="1917799"/>
          </a:xfrm>
          <a:prstGeom prst="rect">
            <a:avLst/>
          </a:prstGeom>
        </p:spPr>
      </p:pic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41AD74C-6E5F-4347-8E6D-59B79CE2F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30" y="1318933"/>
            <a:ext cx="6546951" cy="2934621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3A806BC-2F6E-44A7-A8A6-9F2085E28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814956"/>
              </p:ext>
            </p:extLst>
          </p:nvPr>
        </p:nvGraphicFramePr>
        <p:xfrm>
          <a:off x="838200" y="1814976"/>
          <a:ext cx="3896190" cy="293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634">
                  <a:extLst>
                    <a:ext uri="{9D8B030D-6E8A-4147-A177-3AD203B41FA5}">
                      <a16:colId xmlns:a16="http://schemas.microsoft.com/office/drawing/2014/main" val="2780751166"/>
                    </a:ext>
                  </a:extLst>
                </a:gridCol>
                <a:gridCol w="1872556">
                  <a:extLst>
                    <a:ext uri="{9D8B030D-6E8A-4147-A177-3AD203B41FA5}">
                      <a16:colId xmlns:a16="http://schemas.microsoft.com/office/drawing/2014/main" val="3466016320"/>
                    </a:ext>
                  </a:extLst>
                </a:gridCol>
              </a:tblGrid>
              <a:tr h="366461">
                <a:tc>
                  <a:txBody>
                    <a:bodyPr/>
                    <a:lstStyle/>
                    <a:p>
                      <a:r>
                        <a:rPr lang="en-IE" dirty="0" err="1"/>
                        <a:t>SparkFun</a:t>
                      </a:r>
                      <a:r>
                        <a:rPr lang="en-IE" dirty="0"/>
                        <a:t> </a:t>
                      </a:r>
                      <a:r>
                        <a:rPr lang="en-IE" dirty="0" err="1"/>
                        <a:t>MiniGen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Arduino Micro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61063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 err="1"/>
                        <a:t>Gnd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Gnd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90555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3.3V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941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Output-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Gnd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18027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SCLK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33484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SDATA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5064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FSYNC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D10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948509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Output+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Device Under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325052"/>
                  </a:ext>
                </a:extLst>
              </a:tr>
            </a:tbl>
          </a:graphicData>
        </a:graphic>
      </p:graphicFrame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2FE453-CF31-42B5-B9EE-9DF4AAEBE8F8}"/>
              </a:ext>
            </a:extLst>
          </p:cNvPr>
          <p:cNvCxnSpPr>
            <a:cxnSpLocks/>
          </p:cNvCxnSpPr>
          <p:nvPr/>
        </p:nvCxnSpPr>
        <p:spPr>
          <a:xfrm flipH="1">
            <a:off x="6940731" y="3579223"/>
            <a:ext cx="2786743" cy="11674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A84D80-A2F7-4B3A-BBEE-10FDB746F996}"/>
              </a:ext>
            </a:extLst>
          </p:cNvPr>
          <p:cNvCxnSpPr>
            <a:cxnSpLocks/>
          </p:cNvCxnSpPr>
          <p:nvPr/>
        </p:nvCxnSpPr>
        <p:spPr>
          <a:xfrm>
            <a:off x="6533491" y="3579223"/>
            <a:ext cx="973298" cy="1167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4B3826-A513-49FA-8CAB-93936CC4EF24}"/>
              </a:ext>
            </a:extLst>
          </p:cNvPr>
          <p:cNvCxnSpPr>
            <a:cxnSpLocks/>
          </p:cNvCxnSpPr>
          <p:nvPr/>
        </p:nvCxnSpPr>
        <p:spPr>
          <a:xfrm>
            <a:off x="6810103" y="1933303"/>
            <a:ext cx="2917371" cy="281336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3FC662-D606-40F8-BA24-5A10F08B8133}"/>
              </a:ext>
            </a:extLst>
          </p:cNvPr>
          <p:cNvCxnSpPr>
            <a:cxnSpLocks/>
          </p:cNvCxnSpPr>
          <p:nvPr/>
        </p:nvCxnSpPr>
        <p:spPr>
          <a:xfrm flipH="1">
            <a:off x="9405257" y="1933303"/>
            <a:ext cx="1123406" cy="281336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952C11-E314-4585-A6EC-846000314F68}"/>
              </a:ext>
            </a:extLst>
          </p:cNvPr>
          <p:cNvCxnSpPr>
            <a:cxnSpLocks/>
          </p:cNvCxnSpPr>
          <p:nvPr/>
        </p:nvCxnSpPr>
        <p:spPr>
          <a:xfrm flipH="1">
            <a:off x="8877300" y="3579223"/>
            <a:ext cx="1651363" cy="116744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0E783C-4ABD-4AF7-9BC9-B675853A74FA}"/>
              </a:ext>
            </a:extLst>
          </p:cNvPr>
          <p:cNvSpPr txBox="1"/>
          <p:nvPr/>
        </p:nvSpPr>
        <p:spPr>
          <a:xfrm rot="16200000">
            <a:off x="6727228" y="4972227"/>
            <a:ext cx="44275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 err="1"/>
              <a:t>Gnd</a:t>
            </a:r>
            <a:endParaRPr lang="en-IE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15B464-A7FF-4C3E-BC10-D1280535F73A}"/>
              </a:ext>
            </a:extLst>
          </p:cNvPr>
          <p:cNvSpPr txBox="1"/>
          <p:nvPr/>
        </p:nvSpPr>
        <p:spPr>
          <a:xfrm rot="16200000">
            <a:off x="7304030" y="4929686"/>
            <a:ext cx="38664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Vin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B6AB8-7662-46D2-95E4-6D47A07BB0BE}"/>
              </a:ext>
            </a:extLst>
          </p:cNvPr>
          <p:cNvSpPr txBox="1"/>
          <p:nvPr/>
        </p:nvSpPr>
        <p:spPr>
          <a:xfrm rot="16200000">
            <a:off x="6328500" y="3057103"/>
            <a:ext cx="46679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3.3V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085257-7472-4933-8476-5CB614A43D68}"/>
              </a:ext>
            </a:extLst>
          </p:cNvPr>
          <p:cNvSpPr txBox="1"/>
          <p:nvPr/>
        </p:nvSpPr>
        <p:spPr>
          <a:xfrm rot="16200000">
            <a:off x="8650456" y="4957739"/>
            <a:ext cx="48122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SCLK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25F43D-AE29-4F64-9022-D3290DD4CB1F}"/>
              </a:ext>
            </a:extLst>
          </p:cNvPr>
          <p:cNvSpPr txBox="1"/>
          <p:nvPr/>
        </p:nvSpPr>
        <p:spPr>
          <a:xfrm rot="16200000">
            <a:off x="9116107" y="5008594"/>
            <a:ext cx="5783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SDATA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6BEBE5-AC07-4653-BFF0-C6D7D8F6844E}"/>
              </a:ext>
            </a:extLst>
          </p:cNvPr>
          <p:cNvSpPr txBox="1"/>
          <p:nvPr/>
        </p:nvSpPr>
        <p:spPr>
          <a:xfrm rot="16200000">
            <a:off x="9438196" y="5008467"/>
            <a:ext cx="57855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FSYNC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C45BDA9-3CE6-4E01-82F8-A525DF516AE1}"/>
              </a:ext>
            </a:extLst>
          </p:cNvPr>
          <p:cNvCxnSpPr>
            <a:cxnSpLocks/>
          </p:cNvCxnSpPr>
          <p:nvPr/>
        </p:nvCxnSpPr>
        <p:spPr>
          <a:xfrm flipH="1">
            <a:off x="9802354" y="5695851"/>
            <a:ext cx="9277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0E303C-AD86-49CA-B7E3-EAACA4CD2487}"/>
              </a:ext>
            </a:extLst>
          </p:cNvPr>
          <p:cNvCxnSpPr>
            <a:cxnSpLocks/>
          </p:cNvCxnSpPr>
          <p:nvPr/>
        </p:nvCxnSpPr>
        <p:spPr>
          <a:xfrm flipH="1">
            <a:off x="9802354" y="5952753"/>
            <a:ext cx="927788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1AFF63-11AE-4047-8FD9-F2F4344114D3}"/>
              </a:ext>
            </a:extLst>
          </p:cNvPr>
          <p:cNvCxnSpPr>
            <a:cxnSpLocks/>
          </p:cNvCxnSpPr>
          <p:nvPr/>
        </p:nvCxnSpPr>
        <p:spPr>
          <a:xfrm>
            <a:off x="7497352" y="6340040"/>
            <a:ext cx="0" cy="62656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BAE57CE-0C3D-4FD8-992E-14F3854ADD1F}"/>
              </a:ext>
            </a:extLst>
          </p:cNvPr>
          <p:cNvSpPr txBox="1"/>
          <p:nvPr/>
        </p:nvSpPr>
        <p:spPr>
          <a:xfrm rot="16200000">
            <a:off x="7285414" y="5856410"/>
            <a:ext cx="44275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 err="1"/>
              <a:t>Gnd</a:t>
            </a:r>
            <a:endParaRPr lang="en-IE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8B2EE5-E0C6-4839-8D06-9574DA25DE00}"/>
              </a:ext>
            </a:extLst>
          </p:cNvPr>
          <p:cNvSpPr txBox="1"/>
          <p:nvPr/>
        </p:nvSpPr>
        <p:spPr>
          <a:xfrm>
            <a:off x="10714594" y="5814253"/>
            <a:ext cx="8130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DUT / </a:t>
            </a:r>
            <a:r>
              <a:rPr lang="en-IE" sz="1200" dirty="0" err="1"/>
              <a:t>Osc</a:t>
            </a:r>
            <a:endParaRPr lang="en-IE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89E29A-39E9-410A-9016-9CC101AFF68D}"/>
              </a:ext>
            </a:extLst>
          </p:cNvPr>
          <p:cNvSpPr txBox="1"/>
          <p:nvPr/>
        </p:nvSpPr>
        <p:spPr>
          <a:xfrm>
            <a:off x="10714594" y="5557351"/>
            <a:ext cx="44275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 err="1"/>
              <a:t>Gnd</a:t>
            </a:r>
            <a:endParaRPr lang="en-IE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515870-C1D9-4120-B732-6562E18F7465}"/>
              </a:ext>
            </a:extLst>
          </p:cNvPr>
          <p:cNvSpPr txBox="1"/>
          <p:nvPr/>
        </p:nvSpPr>
        <p:spPr>
          <a:xfrm rot="16200000">
            <a:off x="6643953" y="2181424"/>
            <a:ext cx="43633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D10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6DC84-AFB1-4D2C-B8CF-B54B4277737E}"/>
              </a:ext>
            </a:extLst>
          </p:cNvPr>
          <p:cNvSpPr txBox="1"/>
          <p:nvPr/>
        </p:nvSpPr>
        <p:spPr>
          <a:xfrm rot="16200000">
            <a:off x="9482827" y="3117720"/>
            <a:ext cx="44275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 err="1"/>
              <a:t>Gnd</a:t>
            </a:r>
            <a:endParaRPr lang="en-IE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B4D428-3C0A-4F8C-A3DB-442F073E76C3}"/>
              </a:ext>
            </a:extLst>
          </p:cNvPr>
          <p:cNvSpPr txBox="1"/>
          <p:nvPr/>
        </p:nvSpPr>
        <p:spPr>
          <a:xfrm rot="16200000">
            <a:off x="10320112" y="3113539"/>
            <a:ext cx="41710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SCK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AF739F-21A2-487C-A524-E1BA7D2F3B15}"/>
              </a:ext>
            </a:extLst>
          </p:cNvPr>
          <p:cNvSpPr txBox="1"/>
          <p:nvPr/>
        </p:nvSpPr>
        <p:spPr>
          <a:xfrm rot="16200000">
            <a:off x="10270331" y="2247476"/>
            <a:ext cx="52770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MOSI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986141-3A2A-4673-93A0-32E27E6D744B}"/>
              </a:ext>
            </a:extLst>
          </p:cNvPr>
          <p:cNvSpPr txBox="1"/>
          <p:nvPr/>
        </p:nvSpPr>
        <p:spPr>
          <a:xfrm>
            <a:off x="749440" y="4814148"/>
            <a:ext cx="40558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Check that device is working before </a:t>
            </a:r>
            <a:br>
              <a:rPr lang="en-IE" dirty="0"/>
            </a:br>
            <a:r>
              <a:rPr lang="en-IE" dirty="0"/>
              <a:t>making connections on breadboard using</a:t>
            </a:r>
            <a:br>
              <a:rPr lang="en-IE" dirty="0"/>
            </a:br>
            <a:r>
              <a:rPr lang="en-IE" dirty="0"/>
              <a:t>female-female connector cables</a:t>
            </a:r>
            <a:br>
              <a:rPr lang="en-IE" dirty="0"/>
            </a:br>
            <a:br>
              <a:rPr lang="en-IE" dirty="0"/>
            </a:br>
            <a:r>
              <a:rPr lang="en-IE" dirty="0"/>
              <a:t>All </a:t>
            </a:r>
            <a:r>
              <a:rPr lang="en-IE" dirty="0" err="1"/>
              <a:t>Gnd</a:t>
            </a:r>
            <a:r>
              <a:rPr lang="en-IE" dirty="0"/>
              <a:t> can be shorted together</a:t>
            </a:r>
          </a:p>
        </p:txBody>
      </p:sp>
    </p:spTree>
    <p:extLst>
      <p:ext uri="{BB962C8B-B14F-4D97-AF65-F5344CB8AC3E}">
        <p14:creationId xmlns:p14="http://schemas.microsoft.com/office/powerpoint/2010/main" val="3093583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Connections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3A806BC-2F6E-44A7-A8A6-9F2085E28E0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14976"/>
          <a:ext cx="3896190" cy="293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634">
                  <a:extLst>
                    <a:ext uri="{9D8B030D-6E8A-4147-A177-3AD203B41FA5}">
                      <a16:colId xmlns:a16="http://schemas.microsoft.com/office/drawing/2014/main" val="2780751166"/>
                    </a:ext>
                  </a:extLst>
                </a:gridCol>
                <a:gridCol w="1872556">
                  <a:extLst>
                    <a:ext uri="{9D8B030D-6E8A-4147-A177-3AD203B41FA5}">
                      <a16:colId xmlns:a16="http://schemas.microsoft.com/office/drawing/2014/main" val="3466016320"/>
                    </a:ext>
                  </a:extLst>
                </a:gridCol>
              </a:tblGrid>
              <a:tr h="366461">
                <a:tc>
                  <a:txBody>
                    <a:bodyPr/>
                    <a:lstStyle/>
                    <a:p>
                      <a:r>
                        <a:rPr lang="en-IE" dirty="0" err="1"/>
                        <a:t>SparkFun</a:t>
                      </a:r>
                      <a:r>
                        <a:rPr lang="en-IE" dirty="0"/>
                        <a:t> </a:t>
                      </a:r>
                      <a:r>
                        <a:rPr lang="en-IE" dirty="0" err="1"/>
                        <a:t>MiniGen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Arduino Micro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161063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 err="1"/>
                        <a:t>Gnd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Gnd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90555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3.3V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962941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Output-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Gnd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18027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SCLK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633484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SDATA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MOSI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85064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FSYNC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D10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948509"/>
                  </a:ext>
                </a:extLst>
              </a:tr>
              <a:tr h="366461">
                <a:tc>
                  <a:txBody>
                    <a:bodyPr/>
                    <a:lstStyle/>
                    <a:p>
                      <a:r>
                        <a:rPr lang="en-IE" dirty="0"/>
                        <a:t>Output+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Device Under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325052"/>
                  </a:ext>
                </a:extLst>
              </a:tr>
            </a:tbl>
          </a:graphicData>
        </a:graphic>
      </p:graphicFrame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986141-3A2A-4673-93A0-32E27E6D744B}"/>
              </a:ext>
            </a:extLst>
          </p:cNvPr>
          <p:cNvSpPr txBox="1"/>
          <p:nvPr/>
        </p:nvSpPr>
        <p:spPr>
          <a:xfrm>
            <a:off x="533916" y="4844282"/>
            <a:ext cx="49098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Can set-up long term on two breadboards</a:t>
            </a:r>
            <a:br>
              <a:rPr lang="en-IE" dirty="0"/>
            </a:br>
            <a:endParaRPr lang="en-IE" dirty="0"/>
          </a:p>
          <a:p>
            <a:r>
              <a:rPr lang="en-IE" dirty="0"/>
              <a:t>DUT must be grounded to AM </a:t>
            </a:r>
            <a:r>
              <a:rPr lang="en-IE" dirty="0" err="1"/>
              <a:t>Gnd</a:t>
            </a:r>
            <a:r>
              <a:rPr lang="en-IE" dirty="0"/>
              <a:t>, same as SFMG</a:t>
            </a:r>
          </a:p>
          <a:p>
            <a:br>
              <a:rPr lang="en-IE" dirty="0"/>
            </a:br>
            <a:r>
              <a:rPr lang="en-IE" dirty="0"/>
              <a:t>Measurements to take place through</a:t>
            </a:r>
            <a:br>
              <a:rPr lang="en-IE" dirty="0"/>
            </a:br>
            <a:r>
              <a:rPr lang="en-IE" dirty="0" err="1"/>
              <a:t>analog</a:t>
            </a:r>
            <a:r>
              <a:rPr lang="en-IE" dirty="0"/>
              <a:t> inputs A0 – A5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D98329-CF77-4AD0-BA0B-D2F78282A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954218" y="1890009"/>
            <a:ext cx="5436066" cy="42582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26C3B6-574A-496C-AE73-A9562B169FB4}"/>
              </a:ext>
            </a:extLst>
          </p:cNvPr>
          <p:cNvCxnSpPr>
            <a:cxnSpLocks/>
          </p:cNvCxnSpPr>
          <p:nvPr/>
        </p:nvCxnSpPr>
        <p:spPr>
          <a:xfrm flipH="1">
            <a:off x="7515225" y="3190875"/>
            <a:ext cx="66675" cy="6953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F2F0DA-1130-41CD-AAB8-633C896A0A2A}"/>
              </a:ext>
            </a:extLst>
          </p:cNvPr>
          <p:cNvCxnSpPr>
            <a:cxnSpLocks/>
          </p:cNvCxnSpPr>
          <p:nvPr/>
        </p:nvCxnSpPr>
        <p:spPr>
          <a:xfrm flipV="1">
            <a:off x="8001000" y="3795712"/>
            <a:ext cx="0" cy="523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42F03D-968C-41DE-979F-D9FD024E878B}"/>
              </a:ext>
            </a:extLst>
          </p:cNvPr>
          <p:cNvCxnSpPr>
            <a:cxnSpLocks/>
          </p:cNvCxnSpPr>
          <p:nvPr/>
        </p:nvCxnSpPr>
        <p:spPr>
          <a:xfrm flipV="1">
            <a:off x="6038851" y="4343400"/>
            <a:ext cx="57149" cy="4032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6B5366-59D8-4E3D-9DE9-5B5AA17455CB}"/>
              </a:ext>
            </a:extLst>
          </p:cNvPr>
          <p:cNvCxnSpPr>
            <a:cxnSpLocks/>
          </p:cNvCxnSpPr>
          <p:nvPr/>
        </p:nvCxnSpPr>
        <p:spPr>
          <a:xfrm>
            <a:off x="6038851" y="3362325"/>
            <a:ext cx="257174" cy="13049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6CA61F-7F92-4751-9528-B1D2DF45CE57}"/>
              </a:ext>
            </a:extLst>
          </p:cNvPr>
          <p:cNvCxnSpPr>
            <a:cxnSpLocks/>
          </p:cNvCxnSpPr>
          <p:nvPr/>
        </p:nvCxnSpPr>
        <p:spPr>
          <a:xfrm>
            <a:off x="6162675" y="1952625"/>
            <a:ext cx="1171575" cy="271462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9A2C65-8732-4154-8F05-5AC336BF1679}"/>
              </a:ext>
            </a:extLst>
          </p:cNvPr>
          <p:cNvCxnSpPr>
            <a:cxnSpLocks/>
          </p:cNvCxnSpPr>
          <p:nvPr/>
        </p:nvCxnSpPr>
        <p:spPr>
          <a:xfrm flipH="1">
            <a:off x="7172325" y="2019300"/>
            <a:ext cx="800100" cy="264795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57A71B-8222-4009-B697-896DC5C14B56}"/>
              </a:ext>
            </a:extLst>
          </p:cNvPr>
          <p:cNvCxnSpPr>
            <a:cxnSpLocks/>
          </p:cNvCxnSpPr>
          <p:nvPr/>
        </p:nvCxnSpPr>
        <p:spPr>
          <a:xfrm flipH="1">
            <a:off x="6934200" y="3190875"/>
            <a:ext cx="1038225" cy="155578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6F11B5-6FF8-44CC-B3CB-7890B8CB6939}"/>
              </a:ext>
            </a:extLst>
          </p:cNvPr>
          <p:cNvCxnSpPr>
            <a:cxnSpLocks/>
          </p:cNvCxnSpPr>
          <p:nvPr/>
        </p:nvCxnSpPr>
        <p:spPr>
          <a:xfrm flipH="1">
            <a:off x="7381875" y="4271011"/>
            <a:ext cx="257175" cy="1285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34EF03-4B25-4194-A354-D9E04367DDCC}"/>
              </a:ext>
            </a:extLst>
          </p:cNvPr>
          <p:cNvCxnSpPr>
            <a:cxnSpLocks/>
          </p:cNvCxnSpPr>
          <p:nvPr/>
        </p:nvCxnSpPr>
        <p:spPr>
          <a:xfrm flipH="1">
            <a:off x="7334250" y="5733678"/>
            <a:ext cx="927788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3DBA2B-F989-4460-ABEF-A2486A1C9E47}"/>
              </a:ext>
            </a:extLst>
          </p:cNvPr>
          <p:cNvCxnSpPr>
            <a:cxnSpLocks/>
          </p:cNvCxnSpPr>
          <p:nvPr/>
        </p:nvCxnSpPr>
        <p:spPr>
          <a:xfrm flipH="1">
            <a:off x="9439302" y="4271011"/>
            <a:ext cx="9526" cy="21297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09B1E9-4A91-4705-8A24-EF101EC49C62}"/>
              </a:ext>
            </a:extLst>
          </p:cNvPr>
          <p:cNvCxnSpPr>
            <a:cxnSpLocks/>
          </p:cNvCxnSpPr>
          <p:nvPr/>
        </p:nvCxnSpPr>
        <p:spPr>
          <a:xfrm flipV="1">
            <a:off x="6096000" y="6029326"/>
            <a:ext cx="200025" cy="5031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250F22-68B5-472B-9D85-CD49716B4A49}"/>
              </a:ext>
            </a:extLst>
          </p:cNvPr>
          <p:cNvSpPr txBox="1"/>
          <p:nvPr/>
        </p:nvSpPr>
        <p:spPr>
          <a:xfrm>
            <a:off x="8259167" y="4854827"/>
            <a:ext cx="1073342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IE" dirty="0"/>
          </a:p>
          <a:p>
            <a:pPr algn="ctr"/>
            <a:r>
              <a:rPr lang="en-IE" dirty="0"/>
              <a:t>DUT</a:t>
            </a:r>
          </a:p>
          <a:p>
            <a:pPr algn="ctr"/>
            <a:endParaRPr lang="en-I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AE160E-791F-44BD-BFAE-D1EB9FDD9585}"/>
              </a:ext>
            </a:extLst>
          </p:cNvPr>
          <p:cNvSpPr txBox="1"/>
          <p:nvPr/>
        </p:nvSpPr>
        <p:spPr>
          <a:xfrm>
            <a:off x="8151366" y="4183114"/>
            <a:ext cx="44275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 err="1"/>
              <a:t>Gnd</a:t>
            </a:r>
            <a:endParaRPr lang="en-IE" sz="120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D0B30EA-186E-4A68-ABD3-0E111F00306F}"/>
              </a:ext>
            </a:extLst>
          </p:cNvPr>
          <p:cNvCxnSpPr>
            <a:cxnSpLocks/>
          </p:cNvCxnSpPr>
          <p:nvPr/>
        </p:nvCxnSpPr>
        <p:spPr>
          <a:xfrm flipV="1">
            <a:off x="9220200" y="3819526"/>
            <a:ext cx="0" cy="11048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4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5B3A-BEC1-4851-8DEB-77670FDA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Power</a:t>
            </a:r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2E1A2BC-8C66-4A2B-8A9B-7E214E30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CDBD557-5132-4A40-B9A5-AD3F47276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14" y="1622025"/>
            <a:ext cx="5619659" cy="5218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E5417C-D07F-493C-9DA6-6FCC05654A5B}"/>
              </a:ext>
            </a:extLst>
          </p:cNvPr>
          <p:cNvSpPr txBox="1"/>
          <p:nvPr/>
        </p:nvSpPr>
        <p:spPr>
          <a:xfrm>
            <a:off x="308224" y="1871146"/>
            <a:ext cx="58543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 this diagram ( created using Fritzing </a:t>
            </a:r>
            <a:r>
              <a:rPr lang="en-IE" dirty="0">
                <a:hlinkClick r:id="rId4"/>
              </a:rPr>
              <a:t>https://fritzing.org/</a:t>
            </a:r>
            <a:r>
              <a:rPr lang="en-IE" dirty="0"/>
              <a:t> )</a:t>
            </a:r>
          </a:p>
          <a:p>
            <a:endParaRPr lang="en-IE" dirty="0"/>
          </a:p>
          <a:p>
            <a:r>
              <a:rPr lang="en-IE" dirty="0"/>
              <a:t>Two rails are connected to GND</a:t>
            </a:r>
            <a:br>
              <a:rPr lang="en-IE" dirty="0"/>
            </a:br>
            <a:endParaRPr lang="en-IE" dirty="0"/>
          </a:p>
          <a:p>
            <a:r>
              <a:rPr lang="en-IE" dirty="0"/>
              <a:t>One rail is connected to 3.3V DC supply</a:t>
            </a:r>
          </a:p>
          <a:p>
            <a:endParaRPr lang="en-IE" dirty="0"/>
          </a:p>
          <a:p>
            <a:r>
              <a:rPr lang="en-IE" dirty="0"/>
              <a:t>One rail is connected to 5.5V DC supply</a:t>
            </a:r>
          </a:p>
          <a:p>
            <a:endParaRPr lang="en-IE" dirty="0"/>
          </a:p>
          <a:p>
            <a:r>
              <a:rPr lang="en-IE" dirty="0"/>
              <a:t>It is assumed that board is powered through USB connected </a:t>
            </a:r>
            <a:br>
              <a:rPr lang="en-IE" dirty="0"/>
            </a:br>
            <a:r>
              <a:rPr lang="en-IE" dirty="0"/>
              <a:t>to a PC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2E373-1C90-4D54-A106-4D9127551426}"/>
              </a:ext>
            </a:extLst>
          </p:cNvPr>
          <p:cNvSpPr txBox="1"/>
          <p:nvPr/>
        </p:nvSpPr>
        <p:spPr>
          <a:xfrm>
            <a:off x="10263883" y="1762308"/>
            <a:ext cx="6222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GND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45C65-0F90-4ED1-9BF2-00542295EED1}"/>
              </a:ext>
            </a:extLst>
          </p:cNvPr>
          <p:cNvSpPr txBox="1"/>
          <p:nvPr/>
        </p:nvSpPr>
        <p:spPr>
          <a:xfrm>
            <a:off x="10467654" y="5957300"/>
            <a:ext cx="6222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GND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2012C-C882-4DBA-800B-479AD274563B}"/>
              </a:ext>
            </a:extLst>
          </p:cNvPr>
          <p:cNvSpPr txBox="1"/>
          <p:nvPr/>
        </p:nvSpPr>
        <p:spPr>
          <a:xfrm>
            <a:off x="7822928" y="2055812"/>
            <a:ext cx="60785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3.3V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288AC4-C1FC-46C2-9D50-01CE477CA75E}"/>
              </a:ext>
            </a:extLst>
          </p:cNvPr>
          <p:cNvSpPr txBox="1"/>
          <p:nvPr/>
        </p:nvSpPr>
        <p:spPr>
          <a:xfrm>
            <a:off x="8716311" y="6308209"/>
            <a:ext cx="4331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5V</a:t>
            </a:r>
          </a:p>
        </p:txBody>
      </p:sp>
    </p:spTree>
    <p:extLst>
      <p:ext uri="{BB962C8B-B14F-4D97-AF65-F5344CB8AC3E}">
        <p14:creationId xmlns:p14="http://schemas.microsoft.com/office/powerpoint/2010/main" val="200449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B262-3969-4CBE-9884-25C4FDBC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3E0AF-3C82-4606-B4D9-41C6133B2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 sketch </a:t>
            </a:r>
            <a:r>
              <a:rPr lang="en-IE" dirty="0" err="1"/>
              <a:t>SigGenWriteRead.ino</a:t>
            </a:r>
            <a:r>
              <a:rPr lang="en-IE" dirty="0"/>
              <a:t> can be used to change frequency being output by SFMG and also to measure max values on channels A</a:t>
            </a:r>
            <a:r>
              <a:rPr lang="en-IE" baseline="-25000" dirty="0"/>
              <a:t>0</a:t>
            </a:r>
            <a:r>
              <a:rPr lang="en-IE" dirty="0"/>
              <a:t> and A</a:t>
            </a:r>
            <a:r>
              <a:rPr lang="en-IE" baseline="-25000" dirty="0"/>
              <a:t>1</a:t>
            </a:r>
          </a:p>
          <a:p>
            <a:r>
              <a:rPr lang="en-IE" dirty="0"/>
              <a:t>The sketch is available at </a:t>
            </a:r>
            <a:r>
              <a:rPr lang="en-IE" dirty="0">
                <a:hlinkClick r:id="rId2"/>
              </a:rPr>
              <a:t>https://github.com/rnsheehan/ArdForPY</a:t>
            </a:r>
            <a:r>
              <a:rPr lang="en-IE" dirty="0"/>
              <a:t> </a:t>
            </a:r>
          </a:p>
          <a:p>
            <a:r>
              <a:rPr lang="en-IE" dirty="0"/>
              <a:t>Interaction between the AM and the SFMG is managed by this sketch through Serial comms</a:t>
            </a:r>
          </a:p>
          <a:p>
            <a:r>
              <a:rPr lang="en-IE" dirty="0"/>
              <a:t>Command w&lt;</a:t>
            </a:r>
            <a:r>
              <a:rPr lang="en-IE" dirty="0" err="1"/>
              <a:t>freq</a:t>
            </a:r>
            <a:r>
              <a:rPr lang="en-IE" dirty="0"/>
              <a:t>&gt; is used to alter frequency output by SFMG, e.g. </a:t>
            </a:r>
            <a:br>
              <a:rPr lang="en-IE" dirty="0"/>
            </a:br>
            <a:r>
              <a:rPr lang="en-IE" dirty="0"/>
              <a:t>w33500 tells the SFMG to output at frequency 33.5 kHz</a:t>
            </a:r>
          </a:p>
          <a:p>
            <a:r>
              <a:rPr lang="en-IE" dirty="0"/>
              <a:t>Command r is used to read the max input values on A</a:t>
            </a:r>
            <a:r>
              <a:rPr lang="en-IE" baseline="-25000" dirty="0"/>
              <a:t>0</a:t>
            </a:r>
            <a:r>
              <a:rPr lang="en-IE" dirty="0"/>
              <a:t> and A</a:t>
            </a:r>
            <a:r>
              <a:rPr lang="en-IE" baseline="-25000" dirty="0"/>
              <a:t>1</a:t>
            </a:r>
          </a:p>
          <a:p>
            <a:endParaRPr lang="en-IE" dirty="0"/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5D15A1-74D1-4F91-B96B-C8DBCC908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8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B262-3969-4CBE-9884-25C4FDBC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Operation Test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5D15A1-74D1-4F91-B96B-C8DBCC908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95D14-DEF5-411C-941C-71E346B80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 easiest way to check if the SFMG is operating correctly is to connect output+ to an oscilloscope and observe the wave being generated by the board. </a:t>
            </a:r>
          </a:p>
          <a:p>
            <a:r>
              <a:rPr lang="en-IE" dirty="0"/>
              <a:t>If everything is working correctly you should see a 1 </a:t>
            </a:r>
            <a:r>
              <a:rPr lang="en-IE" dirty="0" err="1"/>
              <a:t>Vpp</a:t>
            </a:r>
            <a:r>
              <a:rPr lang="en-IE" dirty="0"/>
              <a:t> sine wave at frequency 1 kHz</a:t>
            </a:r>
          </a:p>
          <a:p>
            <a:r>
              <a:rPr lang="en-IE" dirty="0"/>
              <a:t>It should be possible to change the frequency of the wave using the Serial monitor and further confirm that everything is in good working order. </a:t>
            </a:r>
          </a:p>
          <a:p>
            <a:r>
              <a:rPr lang="en-IE" dirty="0"/>
              <a:t>However, given that you probably don’t have access to an oscilloscope we must proceed differently. </a:t>
            </a:r>
          </a:p>
        </p:txBody>
      </p:sp>
    </p:spTree>
    <p:extLst>
      <p:ext uri="{BB962C8B-B14F-4D97-AF65-F5344CB8AC3E}">
        <p14:creationId xmlns:p14="http://schemas.microsoft.com/office/powerpoint/2010/main" val="357259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B262-3969-4CBE-9884-25C4FDBC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Operation Test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5D15A1-74D1-4F91-B96B-C8DBCC908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95D14-DEF5-411C-941C-71E346B80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 will see if I can implement code that enables accurate sampling at low frequency ~ 50 Hz, 100 Hz</a:t>
            </a:r>
          </a:p>
          <a:p>
            <a:r>
              <a:rPr lang="en-IE" dirty="0"/>
              <a:t>To measure a sine wave of frequency f we must sample at frequency &gt;= 2 f</a:t>
            </a:r>
          </a:p>
          <a:p>
            <a:r>
              <a:rPr lang="en-IE" dirty="0"/>
              <a:t>I will start looking at the code and see what I can come up with. </a:t>
            </a:r>
          </a:p>
        </p:txBody>
      </p:sp>
    </p:spTree>
    <p:extLst>
      <p:ext uri="{BB962C8B-B14F-4D97-AF65-F5344CB8AC3E}">
        <p14:creationId xmlns:p14="http://schemas.microsoft.com/office/powerpoint/2010/main" val="1533930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LRC Characterisation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98329-CF77-4AD0-BA0B-D2F78282A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9305" y="1937636"/>
            <a:ext cx="5436066" cy="42582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26C3B6-574A-496C-AE73-A9562B169FB4}"/>
              </a:ext>
            </a:extLst>
          </p:cNvPr>
          <p:cNvCxnSpPr>
            <a:cxnSpLocks/>
          </p:cNvCxnSpPr>
          <p:nvPr/>
        </p:nvCxnSpPr>
        <p:spPr>
          <a:xfrm flipH="1">
            <a:off x="2810312" y="3238502"/>
            <a:ext cx="66675" cy="6953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F2F0DA-1130-41CD-AAB8-633C896A0A2A}"/>
              </a:ext>
            </a:extLst>
          </p:cNvPr>
          <p:cNvCxnSpPr>
            <a:cxnSpLocks/>
          </p:cNvCxnSpPr>
          <p:nvPr/>
        </p:nvCxnSpPr>
        <p:spPr>
          <a:xfrm flipV="1">
            <a:off x="3296087" y="3843339"/>
            <a:ext cx="0" cy="523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42F03D-968C-41DE-979F-D9FD024E878B}"/>
              </a:ext>
            </a:extLst>
          </p:cNvPr>
          <p:cNvCxnSpPr>
            <a:cxnSpLocks/>
          </p:cNvCxnSpPr>
          <p:nvPr/>
        </p:nvCxnSpPr>
        <p:spPr>
          <a:xfrm flipV="1">
            <a:off x="1333938" y="4391027"/>
            <a:ext cx="57149" cy="4032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6B5366-59D8-4E3D-9DE9-5B5AA17455CB}"/>
              </a:ext>
            </a:extLst>
          </p:cNvPr>
          <p:cNvCxnSpPr>
            <a:cxnSpLocks/>
          </p:cNvCxnSpPr>
          <p:nvPr/>
        </p:nvCxnSpPr>
        <p:spPr>
          <a:xfrm>
            <a:off x="1333938" y="3409952"/>
            <a:ext cx="257174" cy="13049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6CA61F-7F92-4751-9528-B1D2DF45CE57}"/>
              </a:ext>
            </a:extLst>
          </p:cNvPr>
          <p:cNvCxnSpPr>
            <a:cxnSpLocks/>
          </p:cNvCxnSpPr>
          <p:nvPr/>
        </p:nvCxnSpPr>
        <p:spPr>
          <a:xfrm>
            <a:off x="1457762" y="2000252"/>
            <a:ext cx="1171575" cy="271462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9A2C65-8732-4154-8F05-5AC336BF1679}"/>
              </a:ext>
            </a:extLst>
          </p:cNvPr>
          <p:cNvCxnSpPr>
            <a:cxnSpLocks/>
          </p:cNvCxnSpPr>
          <p:nvPr/>
        </p:nvCxnSpPr>
        <p:spPr>
          <a:xfrm flipH="1">
            <a:off x="2467412" y="2066927"/>
            <a:ext cx="800100" cy="264795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57A71B-8222-4009-B697-896DC5C14B56}"/>
              </a:ext>
            </a:extLst>
          </p:cNvPr>
          <p:cNvCxnSpPr>
            <a:cxnSpLocks/>
          </p:cNvCxnSpPr>
          <p:nvPr/>
        </p:nvCxnSpPr>
        <p:spPr>
          <a:xfrm flipH="1">
            <a:off x="2229287" y="3238502"/>
            <a:ext cx="1038225" cy="155578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6F11B5-6FF8-44CC-B3CB-7890B8CB6939}"/>
              </a:ext>
            </a:extLst>
          </p:cNvPr>
          <p:cNvCxnSpPr>
            <a:cxnSpLocks/>
          </p:cNvCxnSpPr>
          <p:nvPr/>
        </p:nvCxnSpPr>
        <p:spPr>
          <a:xfrm flipH="1">
            <a:off x="2676962" y="4318638"/>
            <a:ext cx="257175" cy="1285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3DBA2B-F989-4460-ABEF-A2486A1C9E47}"/>
              </a:ext>
            </a:extLst>
          </p:cNvPr>
          <p:cNvCxnSpPr>
            <a:cxnSpLocks/>
          </p:cNvCxnSpPr>
          <p:nvPr/>
        </p:nvCxnSpPr>
        <p:spPr>
          <a:xfrm flipH="1">
            <a:off x="4734389" y="4318638"/>
            <a:ext cx="9526" cy="21297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09B1E9-4A91-4705-8A24-EF101EC49C62}"/>
              </a:ext>
            </a:extLst>
          </p:cNvPr>
          <p:cNvCxnSpPr>
            <a:cxnSpLocks/>
          </p:cNvCxnSpPr>
          <p:nvPr/>
        </p:nvCxnSpPr>
        <p:spPr>
          <a:xfrm flipV="1">
            <a:off x="1391087" y="6076953"/>
            <a:ext cx="200025" cy="5031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FEC051B-6191-43BA-836C-9194B9AF0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434" y="5583139"/>
            <a:ext cx="1129839" cy="118751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34EF03-4B25-4194-A354-D9E04367DDCC}"/>
              </a:ext>
            </a:extLst>
          </p:cNvPr>
          <p:cNvCxnSpPr>
            <a:cxnSpLocks/>
          </p:cNvCxnSpPr>
          <p:nvPr/>
        </p:nvCxnSpPr>
        <p:spPr>
          <a:xfrm flipH="1">
            <a:off x="2629337" y="5781305"/>
            <a:ext cx="140809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E969AD-5D81-4EE4-9E04-E7A3F7499D22}"/>
              </a:ext>
            </a:extLst>
          </p:cNvPr>
          <p:cNvCxnSpPr>
            <a:cxnSpLocks/>
          </p:cNvCxnSpPr>
          <p:nvPr/>
        </p:nvCxnSpPr>
        <p:spPr>
          <a:xfrm>
            <a:off x="1591112" y="3340590"/>
            <a:ext cx="2434066" cy="243731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817A47-4962-4E49-80DE-444F32CC0143}"/>
              </a:ext>
            </a:extLst>
          </p:cNvPr>
          <p:cNvCxnSpPr>
            <a:cxnSpLocks/>
          </p:cNvCxnSpPr>
          <p:nvPr/>
        </p:nvCxnSpPr>
        <p:spPr>
          <a:xfrm>
            <a:off x="1696407" y="3155394"/>
            <a:ext cx="3304218" cy="262251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6DFF49-8783-4D3A-9EB7-AD11EC97BB1D}"/>
              </a:ext>
            </a:extLst>
          </p:cNvPr>
          <p:cNvSpPr txBox="1"/>
          <p:nvPr/>
        </p:nvSpPr>
        <p:spPr>
          <a:xfrm>
            <a:off x="3411789" y="4873999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107EA-D530-4FF6-959B-3FEFD35AB9C2}"/>
              </a:ext>
            </a:extLst>
          </p:cNvPr>
          <p:cNvSpPr txBox="1"/>
          <p:nvPr/>
        </p:nvSpPr>
        <p:spPr>
          <a:xfrm>
            <a:off x="3856264" y="4554600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C4760-5405-4D87-B07A-006DF9F15737}"/>
              </a:ext>
            </a:extLst>
          </p:cNvPr>
          <p:cNvSpPr txBox="1"/>
          <p:nvPr/>
        </p:nvSpPr>
        <p:spPr>
          <a:xfrm>
            <a:off x="5639929" y="1438747"/>
            <a:ext cx="6529416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Set up the RLC filter as usual</a:t>
            </a:r>
          </a:p>
          <a:p>
            <a:endParaRPr lang="en-IE" dirty="0"/>
          </a:p>
          <a:p>
            <a:r>
              <a:rPr lang="en-IE" dirty="0"/>
              <a:t>Connect input to A</a:t>
            </a:r>
            <a:r>
              <a:rPr lang="en-IE" baseline="-25000" dirty="0"/>
              <a:t>0</a:t>
            </a:r>
            <a:r>
              <a:rPr lang="en-IE" dirty="0"/>
              <a:t> and output to A</a:t>
            </a:r>
            <a:r>
              <a:rPr lang="en-IE" baseline="-25000" dirty="0"/>
              <a:t>1</a:t>
            </a:r>
          </a:p>
          <a:p>
            <a:endParaRPr lang="en-IE" baseline="-25000" dirty="0"/>
          </a:p>
          <a:p>
            <a:r>
              <a:rPr lang="en-IE" dirty="0"/>
              <a:t>Recall the signal from SFMG is 1 </a:t>
            </a:r>
            <a:r>
              <a:rPr lang="en-IE" dirty="0" err="1"/>
              <a:t>Vpp</a:t>
            </a:r>
            <a:r>
              <a:rPr lang="en-IE" dirty="0"/>
              <a:t> sine wave offset by 1.65V</a:t>
            </a:r>
          </a:p>
          <a:p>
            <a:endParaRPr lang="en-IE" dirty="0"/>
          </a:p>
          <a:p>
            <a:r>
              <a:rPr lang="en-IE" dirty="0"/>
              <a:t>A</a:t>
            </a:r>
            <a:r>
              <a:rPr lang="en-IE" baseline="-25000" dirty="0"/>
              <a:t>0</a:t>
            </a:r>
            <a:r>
              <a:rPr lang="en-IE" dirty="0"/>
              <a:t>, A</a:t>
            </a:r>
            <a:r>
              <a:rPr lang="en-IE" baseline="-25000" dirty="0"/>
              <a:t>1</a:t>
            </a:r>
            <a:r>
              <a:rPr lang="en-IE" dirty="0"/>
              <a:t> will see a signal, but AM is not able to accurately sample it</a:t>
            </a:r>
          </a:p>
          <a:p>
            <a:endParaRPr lang="en-IE" dirty="0"/>
          </a:p>
          <a:p>
            <a:r>
              <a:rPr lang="en-IE" dirty="0"/>
              <a:t>AM can only read signal [0, 5]</a:t>
            </a:r>
          </a:p>
          <a:p>
            <a:endParaRPr lang="en-IE" dirty="0"/>
          </a:p>
          <a:p>
            <a:r>
              <a:rPr lang="en-IE" dirty="0"/>
              <a:t>Add DC block to input in order to prevent DC offset affecting output</a:t>
            </a:r>
          </a:p>
          <a:p>
            <a:endParaRPr lang="en-IE" dirty="0"/>
          </a:p>
          <a:p>
            <a:r>
              <a:rPr lang="en-IE" dirty="0"/>
              <a:t>Measure response by using AM to measure max{A</a:t>
            </a:r>
            <a:r>
              <a:rPr lang="en-IE" baseline="-25000" dirty="0"/>
              <a:t>0</a:t>
            </a:r>
            <a:r>
              <a:rPr lang="en-IE" dirty="0"/>
              <a:t>} – min{A</a:t>
            </a:r>
            <a:r>
              <a:rPr lang="en-IE" baseline="-25000" dirty="0"/>
              <a:t>0</a:t>
            </a:r>
            <a:r>
              <a:rPr lang="en-IE" dirty="0"/>
              <a:t>}</a:t>
            </a:r>
            <a:br>
              <a:rPr lang="en-IE" dirty="0"/>
            </a:br>
            <a:r>
              <a:rPr lang="en-IE" dirty="0"/>
              <a:t>and max{A</a:t>
            </a:r>
            <a:r>
              <a:rPr lang="en-IE" baseline="-25000" dirty="0"/>
              <a:t>1</a:t>
            </a:r>
            <a:r>
              <a:rPr lang="en-IE" dirty="0"/>
              <a:t>} – min{A</a:t>
            </a:r>
            <a:r>
              <a:rPr lang="en-IE" baseline="-25000" dirty="0"/>
              <a:t>1</a:t>
            </a:r>
            <a:r>
              <a:rPr lang="en-I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671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LRC Characterisation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4C4760-5405-4D87-B07A-006DF9F15737}"/>
              </a:ext>
            </a:extLst>
          </p:cNvPr>
          <p:cNvSpPr txBox="1"/>
          <p:nvPr/>
        </p:nvSpPr>
        <p:spPr>
          <a:xfrm>
            <a:off x="5639929" y="1438747"/>
            <a:ext cx="6529416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Set up the RLC filter as usual</a:t>
            </a:r>
          </a:p>
          <a:p>
            <a:endParaRPr lang="en-IE" dirty="0"/>
          </a:p>
          <a:p>
            <a:r>
              <a:rPr lang="en-IE" dirty="0"/>
              <a:t>Connect input to A</a:t>
            </a:r>
            <a:r>
              <a:rPr lang="en-IE" baseline="-25000" dirty="0"/>
              <a:t>0</a:t>
            </a:r>
            <a:r>
              <a:rPr lang="en-IE" dirty="0"/>
              <a:t> and output to A</a:t>
            </a:r>
            <a:r>
              <a:rPr lang="en-IE" baseline="-25000" dirty="0"/>
              <a:t>1</a:t>
            </a:r>
          </a:p>
          <a:p>
            <a:endParaRPr lang="en-IE" baseline="-25000" dirty="0"/>
          </a:p>
          <a:p>
            <a:r>
              <a:rPr lang="en-IE" dirty="0"/>
              <a:t>Recall the signal from SFMG is 1 </a:t>
            </a:r>
            <a:r>
              <a:rPr lang="en-IE" dirty="0" err="1"/>
              <a:t>Vpp</a:t>
            </a:r>
            <a:r>
              <a:rPr lang="en-IE" dirty="0"/>
              <a:t> sine wave offset by 1.65V</a:t>
            </a:r>
          </a:p>
          <a:p>
            <a:endParaRPr lang="en-IE" dirty="0"/>
          </a:p>
          <a:p>
            <a:r>
              <a:rPr lang="en-IE" dirty="0"/>
              <a:t>A</a:t>
            </a:r>
            <a:r>
              <a:rPr lang="en-IE" baseline="-25000" dirty="0"/>
              <a:t>0</a:t>
            </a:r>
            <a:r>
              <a:rPr lang="en-IE" dirty="0"/>
              <a:t>, A</a:t>
            </a:r>
            <a:r>
              <a:rPr lang="en-IE" baseline="-25000" dirty="0"/>
              <a:t>1</a:t>
            </a:r>
            <a:r>
              <a:rPr lang="en-IE" dirty="0"/>
              <a:t> will see a signal, but AM is not able to accurately sample it</a:t>
            </a:r>
          </a:p>
          <a:p>
            <a:endParaRPr lang="en-IE" dirty="0"/>
          </a:p>
          <a:p>
            <a:r>
              <a:rPr lang="en-IE" dirty="0"/>
              <a:t>AM can only read signal [0, 5]</a:t>
            </a:r>
          </a:p>
          <a:p>
            <a:endParaRPr lang="en-IE" dirty="0"/>
          </a:p>
          <a:p>
            <a:r>
              <a:rPr lang="en-IE" dirty="0"/>
              <a:t>Add DC block to input in order to prevent DC offset affecting output</a:t>
            </a:r>
          </a:p>
          <a:p>
            <a:endParaRPr lang="en-IE" dirty="0"/>
          </a:p>
          <a:p>
            <a:r>
              <a:rPr lang="en-IE" dirty="0"/>
              <a:t>Measure response by using AM to measure max{A</a:t>
            </a:r>
            <a:r>
              <a:rPr lang="en-IE" baseline="-25000" dirty="0"/>
              <a:t>0</a:t>
            </a:r>
            <a:r>
              <a:rPr lang="en-IE" dirty="0"/>
              <a:t>} – min{A</a:t>
            </a:r>
            <a:r>
              <a:rPr lang="en-IE" baseline="-25000" dirty="0"/>
              <a:t>0</a:t>
            </a:r>
            <a:r>
              <a:rPr lang="en-IE" dirty="0"/>
              <a:t>}</a:t>
            </a:r>
            <a:br>
              <a:rPr lang="en-IE" dirty="0"/>
            </a:br>
            <a:r>
              <a:rPr lang="en-IE" dirty="0"/>
              <a:t>and max{A</a:t>
            </a:r>
            <a:r>
              <a:rPr lang="en-IE" baseline="-25000" dirty="0"/>
              <a:t>1</a:t>
            </a:r>
            <a:r>
              <a:rPr lang="en-IE" dirty="0"/>
              <a:t>} – min{A</a:t>
            </a:r>
            <a:r>
              <a:rPr lang="en-IE" baseline="-25000" dirty="0"/>
              <a:t>1</a:t>
            </a:r>
            <a:r>
              <a:rPr lang="en-IE" dirty="0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7DC63-5810-40B9-8905-D5A6AE129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4" y="1438747"/>
            <a:ext cx="4692318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36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OpAmp</a:t>
            </a:r>
            <a:r>
              <a:rPr lang="en-IE" dirty="0"/>
              <a:t> Characterisation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4C4760-5405-4D87-B07A-006DF9F15737}"/>
              </a:ext>
            </a:extLst>
          </p:cNvPr>
          <p:cNvSpPr txBox="1"/>
          <p:nvPr/>
        </p:nvSpPr>
        <p:spPr>
          <a:xfrm>
            <a:off x="2830054" y="1367522"/>
            <a:ext cx="4814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Separate +/- 9V power supply required to ensure </a:t>
            </a:r>
            <a:br>
              <a:rPr lang="en-IE" dirty="0"/>
            </a:br>
            <a:r>
              <a:rPr lang="en-IE" dirty="0"/>
              <a:t>AM+SFMG can characterise op-amp circuit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2DF1F-3528-4E6B-8E4F-AD0D71F66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13" y="2085078"/>
            <a:ext cx="6245475" cy="46841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B14090-ACD7-4333-9B34-4274AFB9B969}"/>
              </a:ext>
            </a:extLst>
          </p:cNvPr>
          <p:cNvSpPr txBox="1"/>
          <p:nvPr/>
        </p:nvSpPr>
        <p:spPr>
          <a:xfrm>
            <a:off x="4955386" y="4619327"/>
            <a:ext cx="42672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+9V</a:t>
            </a:r>
            <a:endParaRPr lang="en-IE" sz="12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BAABB-3620-4E69-A3E3-630A1D469150}"/>
              </a:ext>
            </a:extLst>
          </p:cNvPr>
          <p:cNvSpPr txBox="1"/>
          <p:nvPr/>
        </p:nvSpPr>
        <p:spPr>
          <a:xfrm>
            <a:off x="4260061" y="5351978"/>
            <a:ext cx="3962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-9V</a:t>
            </a:r>
            <a:endParaRPr lang="en-IE" sz="1200" baseline="-25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B56BA6-1B96-44B4-B4C6-7D46FC5C2EEC}"/>
              </a:ext>
            </a:extLst>
          </p:cNvPr>
          <p:cNvSpPr txBox="1"/>
          <p:nvPr/>
        </p:nvSpPr>
        <p:spPr>
          <a:xfrm>
            <a:off x="4355311" y="3152001"/>
            <a:ext cx="44275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 err="1"/>
              <a:t>Gnd</a:t>
            </a:r>
            <a:endParaRPr lang="en-IE"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1558051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Inverting </a:t>
            </a:r>
            <a:r>
              <a:rPr lang="en-IE" dirty="0" err="1"/>
              <a:t>OpAmp</a:t>
            </a:r>
            <a:r>
              <a:rPr lang="en-IE" dirty="0"/>
              <a:t> Characterisation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98329-CF77-4AD0-BA0B-D2F78282A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9305" y="1937636"/>
            <a:ext cx="5436066" cy="42582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26C3B6-574A-496C-AE73-A9562B169FB4}"/>
              </a:ext>
            </a:extLst>
          </p:cNvPr>
          <p:cNvCxnSpPr>
            <a:cxnSpLocks/>
          </p:cNvCxnSpPr>
          <p:nvPr/>
        </p:nvCxnSpPr>
        <p:spPr>
          <a:xfrm flipH="1">
            <a:off x="2810312" y="3238502"/>
            <a:ext cx="66675" cy="6953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F2F0DA-1130-41CD-AAB8-633C896A0A2A}"/>
              </a:ext>
            </a:extLst>
          </p:cNvPr>
          <p:cNvCxnSpPr>
            <a:cxnSpLocks/>
          </p:cNvCxnSpPr>
          <p:nvPr/>
        </p:nvCxnSpPr>
        <p:spPr>
          <a:xfrm flipV="1">
            <a:off x="3296087" y="3843339"/>
            <a:ext cx="0" cy="523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42F03D-968C-41DE-979F-D9FD024E878B}"/>
              </a:ext>
            </a:extLst>
          </p:cNvPr>
          <p:cNvCxnSpPr>
            <a:cxnSpLocks/>
          </p:cNvCxnSpPr>
          <p:nvPr/>
        </p:nvCxnSpPr>
        <p:spPr>
          <a:xfrm flipV="1">
            <a:off x="1333938" y="4391027"/>
            <a:ext cx="57149" cy="4032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6B5366-59D8-4E3D-9DE9-5B5AA17455CB}"/>
              </a:ext>
            </a:extLst>
          </p:cNvPr>
          <p:cNvCxnSpPr>
            <a:cxnSpLocks/>
          </p:cNvCxnSpPr>
          <p:nvPr/>
        </p:nvCxnSpPr>
        <p:spPr>
          <a:xfrm>
            <a:off x="1333938" y="3409952"/>
            <a:ext cx="257174" cy="13049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6CA61F-7F92-4751-9528-B1D2DF45CE57}"/>
              </a:ext>
            </a:extLst>
          </p:cNvPr>
          <p:cNvCxnSpPr>
            <a:cxnSpLocks/>
          </p:cNvCxnSpPr>
          <p:nvPr/>
        </p:nvCxnSpPr>
        <p:spPr>
          <a:xfrm>
            <a:off x="1457762" y="2000252"/>
            <a:ext cx="1171575" cy="271462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9A2C65-8732-4154-8F05-5AC336BF1679}"/>
              </a:ext>
            </a:extLst>
          </p:cNvPr>
          <p:cNvCxnSpPr>
            <a:cxnSpLocks/>
          </p:cNvCxnSpPr>
          <p:nvPr/>
        </p:nvCxnSpPr>
        <p:spPr>
          <a:xfrm flipH="1">
            <a:off x="2467412" y="2066927"/>
            <a:ext cx="800100" cy="264795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57A71B-8222-4009-B697-896DC5C14B56}"/>
              </a:ext>
            </a:extLst>
          </p:cNvPr>
          <p:cNvCxnSpPr>
            <a:cxnSpLocks/>
          </p:cNvCxnSpPr>
          <p:nvPr/>
        </p:nvCxnSpPr>
        <p:spPr>
          <a:xfrm flipH="1">
            <a:off x="2229287" y="3238502"/>
            <a:ext cx="1038225" cy="155578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6F11B5-6FF8-44CC-B3CB-7890B8CB6939}"/>
              </a:ext>
            </a:extLst>
          </p:cNvPr>
          <p:cNvCxnSpPr>
            <a:cxnSpLocks/>
          </p:cNvCxnSpPr>
          <p:nvPr/>
        </p:nvCxnSpPr>
        <p:spPr>
          <a:xfrm flipH="1">
            <a:off x="2676962" y="4318638"/>
            <a:ext cx="257175" cy="1285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3DBA2B-F989-4460-ABEF-A2486A1C9E47}"/>
              </a:ext>
            </a:extLst>
          </p:cNvPr>
          <p:cNvCxnSpPr>
            <a:cxnSpLocks/>
          </p:cNvCxnSpPr>
          <p:nvPr/>
        </p:nvCxnSpPr>
        <p:spPr>
          <a:xfrm flipH="1">
            <a:off x="4734389" y="4318638"/>
            <a:ext cx="9526" cy="21297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09B1E9-4A91-4705-8A24-EF101EC49C62}"/>
              </a:ext>
            </a:extLst>
          </p:cNvPr>
          <p:cNvCxnSpPr>
            <a:cxnSpLocks/>
          </p:cNvCxnSpPr>
          <p:nvPr/>
        </p:nvCxnSpPr>
        <p:spPr>
          <a:xfrm flipV="1">
            <a:off x="1391087" y="6076953"/>
            <a:ext cx="200025" cy="5031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FEC051B-6191-43BA-836C-9194B9AF0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04" y="5362515"/>
            <a:ext cx="2819545" cy="118751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34EF03-4B25-4194-A354-D9E04367DDCC}"/>
              </a:ext>
            </a:extLst>
          </p:cNvPr>
          <p:cNvCxnSpPr>
            <a:cxnSpLocks/>
          </p:cNvCxnSpPr>
          <p:nvPr/>
        </p:nvCxnSpPr>
        <p:spPr>
          <a:xfrm flipH="1">
            <a:off x="2629337" y="5781305"/>
            <a:ext cx="140809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E969AD-5D81-4EE4-9E04-E7A3F7499D22}"/>
              </a:ext>
            </a:extLst>
          </p:cNvPr>
          <p:cNvCxnSpPr>
            <a:cxnSpLocks/>
          </p:cNvCxnSpPr>
          <p:nvPr/>
        </p:nvCxnSpPr>
        <p:spPr>
          <a:xfrm>
            <a:off x="1591112" y="3340590"/>
            <a:ext cx="2686050" cy="247126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817A47-4962-4E49-80DE-444F32CC0143}"/>
              </a:ext>
            </a:extLst>
          </p:cNvPr>
          <p:cNvCxnSpPr>
            <a:cxnSpLocks/>
          </p:cNvCxnSpPr>
          <p:nvPr/>
        </p:nvCxnSpPr>
        <p:spPr>
          <a:xfrm>
            <a:off x="1696407" y="3155394"/>
            <a:ext cx="4399593" cy="289982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6DFF49-8783-4D3A-9EB7-AD11EC97BB1D}"/>
              </a:ext>
            </a:extLst>
          </p:cNvPr>
          <p:cNvSpPr txBox="1"/>
          <p:nvPr/>
        </p:nvSpPr>
        <p:spPr>
          <a:xfrm>
            <a:off x="3513491" y="485073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107EA-D530-4FF6-959B-3FEFD35AB9C2}"/>
              </a:ext>
            </a:extLst>
          </p:cNvPr>
          <p:cNvSpPr txBox="1"/>
          <p:nvPr/>
        </p:nvSpPr>
        <p:spPr>
          <a:xfrm>
            <a:off x="4124436" y="446680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C4760-5405-4D87-B07A-006DF9F15737}"/>
              </a:ext>
            </a:extLst>
          </p:cNvPr>
          <p:cNvSpPr txBox="1"/>
          <p:nvPr/>
        </p:nvSpPr>
        <p:spPr>
          <a:xfrm>
            <a:off x="5639929" y="1438747"/>
            <a:ext cx="6529416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Set up the inverting amplifier as usual</a:t>
            </a:r>
          </a:p>
          <a:p>
            <a:endParaRPr lang="en-IE" dirty="0"/>
          </a:p>
          <a:p>
            <a:r>
              <a:rPr lang="en-IE" dirty="0"/>
              <a:t>Connect input to A</a:t>
            </a:r>
            <a:r>
              <a:rPr lang="en-IE" baseline="-25000" dirty="0"/>
              <a:t>0</a:t>
            </a:r>
            <a:r>
              <a:rPr lang="en-IE" dirty="0"/>
              <a:t> and output to A</a:t>
            </a:r>
            <a:r>
              <a:rPr lang="en-IE" baseline="-25000" dirty="0"/>
              <a:t>1</a:t>
            </a:r>
          </a:p>
          <a:p>
            <a:endParaRPr lang="en-IE" baseline="-25000" dirty="0"/>
          </a:p>
          <a:p>
            <a:r>
              <a:rPr lang="en-IE" dirty="0"/>
              <a:t>Recall the signal from SFMG is 1 </a:t>
            </a:r>
            <a:r>
              <a:rPr lang="en-IE" dirty="0" err="1"/>
              <a:t>Vpp</a:t>
            </a:r>
            <a:r>
              <a:rPr lang="en-IE" dirty="0"/>
              <a:t> sine wave offset by 1.65V</a:t>
            </a:r>
          </a:p>
          <a:p>
            <a:endParaRPr lang="en-IE" dirty="0"/>
          </a:p>
          <a:p>
            <a:r>
              <a:rPr lang="en-IE" dirty="0"/>
              <a:t>A0 will see a signal, but AM is not able to accurately sample it</a:t>
            </a:r>
          </a:p>
          <a:p>
            <a:endParaRPr lang="en-IE" dirty="0"/>
          </a:p>
          <a:p>
            <a:r>
              <a:rPr lang="en-IE" dirty="0"/>
              <a:t>A1 will see no signal because signal has been inverted</a:t>
            </a:r>
          </a:p>
          <a:p>
            <a:endParaRPr lang="en-IE" dirty="0"/>
          </a:p>
          <a:p>
            <a:r>
              <a:rPr lang="en-IE" dirty="0"/>
              <a:t>AM can only read signal [0, 5]</a:t>
            </a:r>
          </a:p>
          <a:p>
            <a:endParaRPr lang="en-IE" dirty="0"/>
          </a:p>
          <a:p>
            <a:r>
              <a:rPr lang="en-IE" dirty="0"/>
              <a:t>Add DC block to input in order to prevent DC offset affecting output</a:t>
            </a:r>
          </a:p>
        </p:txBody>
      </p:sp>
    </p:spTree>
    <p:extLst>
      <p:ext uri="{BB962C8B-B14F-4D97-AF65-F5344CB8AC3E}">
        <p14:creationId xmlns:p14="http://schemas.microsoft.com/office/powerpoint/2010/main" val="4157528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Inverting </a:t>
            </a:r>
            <a:r>
              <a:rPr lang="en-IE" dirty="0" err="1"/>
              <a:t>OpAmp</a:t>
            </a:r>
            <a:r>
              <a:rPr lang="en-IE" dirty="0"/>
              <a:t> Characterisation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98329-CF77-4AD0-BA0B-D2F78282A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9305" y="1937636"/>
            <a:ext cx="5436066" cy="42582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26C3B6-574A-496C-AE73-A9562B169FB4}"/>
              </a:ext>
            </a:extLst>
          </p:cNvPr>
          <p:cNvCxnSpPr>
            <a:cxnSpLocks/>
          </p:cNvCxnSpPr>
          <p:nvPr/>
        </p:nvCxnSpPr>
        <p:spPr>
          <a:xfrm flipH="1">
            <a:off x="2810312" y="3238502"/>
            <a:ext cx="66675" cy="6953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F2F0DA-1130-41CD-AAB8-633C896A0A2A}"/>
              </a:ext>
            </a:extLst>
          </p:cNvPr>
          <p:cNvCxnSpPr>
            <a:cxnSpLocks/>
          </p:cNvCxnSpPr>
          <p:nvPr/>
        </p:nvCxnSpPr>
        <p:spPr>
          <a:xfrm flipV="1">
            <a:off x="3296087" y="3843339"/>
            <a:ext cx="0" cy="523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42F03D-968C-41DE-979F-D9FD024E878B}"/>
              </a:ext>
            </a:extLst>
          </p:cNvPr>
          <p:cNvCxnSpPr>
            <a:cxnSpLocks/>
          </p:cNvCxnSpPr>
          <p:nvPr/>
        </p:nvCxnSpPr>
        <p:spPr>
          <a:xfrm flipV="1">
            <a:off x="1333938" y="4391027"/>
            <a:ext cx="57149" cy="4032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6B5366-59D8-4E3D-9DE9-5B5AA17455CB}"/>
              </a:ext>
            </a:extLst>
          </p:cNvPr>
          <p:cNvCxnSpPr>
            <a:cxnSpLocks/>
          </p:cNvCxnSpPr>
          <p:nvPr/>
        </p:nvCxnSpPr>
        <p:spPr>
          <a:xfrm>
            <a:off x="1333938" y="3409952"/>
            <a:ext cx="257174" cy="13049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6CA61F-7F92-4751-9528-B1D2DF45CE57}"/>
              </a:ext>
            </a:extLst>
          </p:cNvPr>
          <p:cNvCxnSpPr>
            <a:cxnSpLocks/>
          </p:cNvCxnSpPr>
          <p:nvPr/>
        </p:nvCxnSpPr>
        <p:spPr>
          <a:xfrm>
            <a:off x="1457762" y="2000252"/>
            <a:ext cx="1171575" cy="271462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9A2C65-8732-4154-8F05-5AC336BF1679}"/>
              </a:ext>
            </a:extLst>
          </p:cNvPr>
          <p:cNvCxnSpPr>
            <a:cxnSpLocks/>
          </p:cNvCxnSpPr>
          <p:nvPr/>
        </p:nvCxnSpPr>
        <p:spPr>
          <a:xfrm flipH="1">
            <a:off x="2467412" y="2066927"/>
            <a:ext cx="800100" cy="264795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57A71B-8222-4009-B697-896DC5C14B56}"/>
              </a:ext>
            </a:extLst>
          </p:cNvPr>
          <p:cNvCxnSpPr>
            <a:cxnSpLocks/>
          </p:cNvCxnSpPr>
          <p:nvPr/>
        </p:nvCxnSpPr>
        <p:spPr>
          <a:xfrm flipH="1">
            <a:off x="2229287" y="3238502"/>
            <a:ext cx="1038225" cy="155578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6F11B5-6FF8-44CC-B3CB-7890B8CB6939}"/>
              </a:ext>
            </a:extLst>
          </p:cNvPr>
          <p:cNvCxnSpPr>
            <a:cxnSpLocks/>
          </p:cNvCxnSpPr>
          <p:nvPr/>
        </p:nvCxnSpPr>
        <p:spPr>
          <a:xfrm flipH="1">
            <a:off x="2676962" y="4318638"/>
            <a:ext cx="257175" cy="1285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3DBA2B-F989-4460-ABEF-A2486A1C9E47}"/>
              </a:ext>
            </a:extLst>
          </p:cNvPr>
          <p:cNvCxnSpPr>
            <a:cxnSpLocks/>
          </p:cNvCxnSpPr>
          <p:nvPr/>
        </p:nvCxnSpPr>
        <p:spPr>
          <a:xfrm flipH="1">
            <a:off x="4734389" y="4318638"/>
            <a:ext cx="9526" cy="21297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09B1E9-4A91-4705-8A24-EF101EC49C62}"/>
              </a:ext>
            </a:extLst>
          </p:cNvPr>
          <p:cNvCxnSpPr>
            <a:cxnSpLocks/>
          </p:cNvCxnSpPr>
          <p:nvPr/>
        </p:nvCxnSpPr>
        <p:spPr>
          <a:xfrm flipV="1">
            <a:off x="1391087" y="6076953"/>
            <a:ext cx="200025" cy="5031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FEC051B-6191-43BA-836C-9194B9AF0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04" y="5362515"/>
            <a:ext cx="2819545" cy="118751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34EF03-4B25-4194-A354-D9E04367DDCC}"/>
              </a:ext>
            </a:extLst>
          </p:cNvPr>
          <p:cNvCxnSpPr>
            <a:cxnSpLocks/>
          </p:cNvCxnSpPr>
          <p:nvPr/>
        </p:nvCxnSpPr>
        <p:spPr>
          <a:xfrm flipH="1">
            <a:off x="2629337" y="5781305"/>
            <a:ext cx="140809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E969AD-5D81-4EE4-9E04-E7A3F7499D22}"/>
              </a:ext>
            </a:extLst>
          </p:cNvPr>
          <p:cNvCxnSpPr>
            <a:cxnSpLocks/>
          </p:cNvCxnSpPr>
          <p:nvPr/>
        </p:nvCxnSpPr>
        <p:spPr>
          <a:xfrm>
            <a:off x="1591112" y="3340590"/>
            <a:ext cx="2686050" cy="247126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817A47-4962-4E49-80DE-444F32CC0143}"/>
              </a:ext>
            </a:extLst>
          </p:cNvPr>
          <p:cNvCxnSpPr>
            <a:cxnSpLocks/>
          </p:cNvCxnSpPr>
          <p:nvPr/>
        </p:nvCxnSpPr>
        <p:spPr>
          <a:xfrm>
            <a:off x="1696407" y="3155394"/>
            <a:ext cx="4399593" cy="289982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6DFF49-8783-4D3A-9EB7-AD11EC97BB1D}"/>
              </a:ext>
            </a:extLst>
          </p:cNvPr>
          <p:cNvSpPr txBox="1"/>
          <p:nvPr/>
        </p:nvSpPr>
        <p:spPr>
          <a:xfrm>
            <a:off x="3513491" y="485073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107EA-D530-4FF6-959B-3FEFD35AB9C2}"/>
              </a:ext>
            </a:extLst>
          </p:cNvPr>
          <p:cNvSpPr txBox="1"/>
          <p:nvPr/>
        </p:nvSpPr>
        <p:spPr>
          <a:xfrm>
            <a:off x="4124436" y="446680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1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87C8A0B-50D4-4416-988B-B35CC377C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49" y="1745147"/>
            <a:ext cx="5227988" cy="40667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0047E4-B815-4686-8AE1-AAFAD478ABAC}"/>
              </a:ext>
            </a:extLst>
          </p:cNvPr>
          <p:cNvSpPr txBox="1"/>
          <p:nvPr/>
        </p:nvSpPr>
        <p:spPr>
          <a:xfrm>
            <a:off x="7105650" y="2875314"/>
            <a:ext cx="438434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0</a:t>
            </a:r>
            <a:r>
              <a:rPr lang="en-IE" sz="1200" dirty="0"/>
              <a:t> is in range [0, 5], AM can measure max and min values of signal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2319BD-B565-4001-9352-B73A89764921}"/>
              </a:ext>
            </a:extLst>
          </p:cNvPr>
          <p:cNvSpPr txBox="1"/>
          <p:nvPr/>
        </p:nvSpPr>
        <p:spPr>
          <a:xfrm>
            <a:off x="7055958" y="4208857"/>
            <a:ext cx="443403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1</a:t>
            </a:r>
            <a:r>
              <a:rPr lang="en-IE" sz="1200" dirty="0"/>
              <a:t> is in range [-5, 0], AM cannot see this signal will always return 0 V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A22B3A9-2CE8-400E-93ED-CFF7CE0BB233}"/>
              </a:ext>
            </a:extLst>
          </p:cNvPr>
          <p:cNvCxnSpPr>
            <a:cxnSpLocks/>
          </p:cNvCxnSpPr>
          <p:nvPr/>
        </p:nvCxnSpPr>
        <p:spPr>
          <a:xfrm>
            <a:off x="6832196" y="3695126"/>
            <a:ext cx="4589975" cy="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2C02ED-4AC2-4239-BB92-0A6E2451704E}"/>
              </a:ext>
            </a:extLst>
          </p:cNvPr>
          <p:cNvSpPr txBox="1"/>
          <p:nvPr/>
        </p:nvSpPr>
        <p:spPr>
          <a:xfrm>
            <a:off x="6724650" y="6267450"/>
            <a:ext cx="325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Here R</a:t>
            </a:r>
            <a:r>
              <a:rPr lang="en-IE" baseline="-25000" dirty="0"/>
              <a:t>1</a:t>
            </a:r>
            <a:r>
              <a:rPr lang="en-IE" dirty="0"/>
              <a:t> = R</a:t>
            </a:r>
            <a:r>
              <a:rPr lang="en-IE" baseline="-25000" dirty="0"/>
              <a:t>2</a:t>
            </a:r>
            <a:r>
              <a:rPr lang="en-IE" dirty="0"/>
              <a:t> = 1 k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 -&gt; </a:t>
            </a:r>
            <a:r>
              <a:rPr lang="en-IE" dirty="0" err="1"/>
              <a:t>V</a:t>
            </a:r>
            <a:r>
              <a:rPr lang="en-IE" baseline="-25000" dirty="0" err="1"/>
              <a:t>out</a:t>
            </a:r>
            <a:r>
              <a:rPr lang="en-IE" dirty="0"/>
              <a:t> = -V</a:t>
            </a:r>
            <a:r>
              <a:rPr lang="en-IE" baseline="-25000" dirty="0"/>
              <a:t>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EAD67C-0222-4FB3-A558-7761FB4265AA}"/>
              </a:ext>
            </a:extLst>
          </p:cNvPr>
          <p:cNvSpPr txBox="1"/>
          <p:nvPr/>
        </p:nvSpPr>
        <p:spPr>
          <a:xfrm>
            <a:off x="6506249" y="1289075"/>
            <a:ext cx="21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 DC block at input</a:t>
            </a:r>
            <a:endParaRPr lang="en-IE" baseline="-25000" dirty="0"/>
          </a:p>
        </p:txBody>
      </p:sp>
    </p:spTree>
    <p:extLst>
      <p:ext uri="{BB962C8B-B14F-4D97-AF65-F5344CB8AC3E}">
        <p14:creationId xmlns:p14="http://schemas.microsoft.com/office/powerpoint/2010/main" val="1288099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Inverting </a:t>
            </a:r>
            <a:r>
              <a:rPr lang="en-IE" dirty="0" err="1"/>
              <a:t>OpAmp</a:t>
            </a:r>
            <a:r>
              <a:rPr lang="en-IE" dirty="0"/>
              <a:t> Characterisation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98329-CF77-4AD0-BA0B-D2F78282A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9305" y="1937636"/>
            <a:ext cx="5436066" cy="42582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26C3B6-574A-496C-AE73-A9562B169FB4}"/>
              </a:ext>
            </a:extLst>
          </p:cNvPr>
          <p:cNvCxnSpPr>
            <a:cxnSpLocks/>
          </p:cNvCxnSpPr>
          <p:nvPr/>
        </p:nvCxnSpPr>
        <p:spPr>
          <a:xfrm flipH="1">
            <a:off x="2810312" y="3238502"/>
            <a:ext cx="66675" cy="6953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F2F0DA-1130-41CD-AAB8-633C896A0A2A}"/>
              </a:ext>
            </a:extLst>
          </p:cNvPr>
          <p:cNvCxnSpPr>
            <a:cxnSpLocks/>
          </p:cNvCxnSpPr>
          <p:nvPr/>
        </p:nvCxnSpPr>
        <p:spPr>
          <a:xfrm flipV="1">
            <a:off x="3296087" y="3843339"/>
            <a:ext cx="0" cy="523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42F03D-968C-41DE-979F-D9FD024E878B}"/>
              </a:ext>
            </a:extLst>
          </p:cNvPr>
          <p:cNvCxnSpPr>
            <a:cxnSpLocks/>
          </p:cNvCxnSpPr>
          <p:nvPr/>
        </p:nvCxnSpPr>
        <p:spPr>
          <a:xfrm flipV="1">
            <a:off x="1333938" y="4391027"/>
            <a:ext cx="57149" cy="4032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6B5366-59D8-4E3D-9DE9-5B5AA17455CB}"/>
              </a:ext>
            </a:extLst>
          </p:cNvPr>
          <p:cNvCxnSpPr>
            <a:cxnSpLocks/>
          </p:cNvCxnSpPr>
          <p:nvPr/>
        </p:nvCxnSpPr>
        <p:spPr>
          <a:xfrm>
            <a:off x="1333938" y="3409952"/>
            <a:ext cx="257174" cy="13049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6CA61F-7F92-4751-9528-B1D2DF45CE57}"/>
              </a:ext>
            </a:extLst>
          </p:cNvPr>
          <p:cNvCxnSpPr>
            <a:cxnSpLocks/>
          </p:cNvCxnSpPr>
          <p:nvPr/>
        </p:nvCxnSpPr>
        <p:spPr>
          <a:xfrm>
            <a:off x="1457762" y="2000252"/>
            <a:ext cx="1171575" cy="271462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9A2C65-8732-4154-8F05-5AC336BF1679}"/>
              </a:ext>
            </a:extLst>
          </p:cNvPr>
          <p:cNvCxnSpPr>
            <a:cxnSpLocks/>
          </p:cNvCxnSpPr>
          <p:nvPr/>
        </p:nvCxnSpPr>
        <p:spPr>
          <a:xfrm flipH="1">
            <a:off x="2467412" y="2066927"/>
            <a:ext cx="800100" cy="264795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57A71B-8222-4009-B697-896DC5C14B56}"/>
              </a:ext>
            </a:extLst>
          </p:cNvPr>
          <p:cNvCxnSpPr>
            <a:cxnSpLocks/>
          </p:cNvCxnSpPr>
          <p:nvPr/>
        </p:nvCxnSpPr>
        <p:spPr>
          <a:xfrm flipH="1">
            <a:off x="2229287" y="3238502"/>
            <a:ext cx="1038225" cy="155578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6F11B5-6FF8-44CC-B3CB-7890B8CB6939}"/>
              </a:ext>
            </a:extLst>
          </p:cNvPr>
          <p:cNvCxnSpPr>
            <a:cxnSpLocks/>
          </p:cNvCxnSpPr>
          <p:nvPr/>
        </p:nvCxnSpPr>
        <p:spPr>
          <a:xfrm flipH="1">
            <a:off x="2676962" y="4318638"/>
            <a:ext cx="257175" cy="1285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3DBA2B-F989-4460-ABEF-A2486A1C9E47}"/>
              </a:ext>
            </a:extLst>
          </p:cNvPr>
          <p:cNvCxnSpPr>
            <a:cxnSpLocks/>
          </p:cNvCxnSpPr>
          <p:nvPr/>
        </p:nvCxnSpPr>
        <p:spPr>
          <a:xfrm flipH="1">
            <a:off x="4734389" y="4318638"/>
            <a:ext cx="9526" cy="21297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09B1E9-4A91-4705-8A24-EF101EC49C62}"/>
              </a:ext>
            </a:extLst>
          </p:cNvPr>
          <p:cNvCxnSpPr>
            <a:cxnSpLocks/>
          </p:cNvCxnSpPr>
          <p:nvPr/>
        </p:nvCxnSpPr>
        <p:spPr>
          <a:xfrm flipV="1">
            <a:off x="1391087" y="6076953"/>
            <a:ext cx="200025" cy="5031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FEC051B-6191-43BA-836C-9194B9AF0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6704" y="5507161"/>
            <a:ext cx="2819545" cy="898219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34EF03-4B25-4194-A354-D9E04367DDCC}"/>
              </a:ext>
            </a:extLst>
          </p:cNvPr>
          <p:cNvCxnSpPr>
            <a:cxnSpLocks/>
          </p:cNvCxnSpPr>
          <p:nvPr/>
        </p:nvCxnSpPr>
        <p:spPr>
          <a:xfrm flipH="1">
            <a:off x="2629337" y="5781305"/>
            <a:ext cx="140809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E969AD-5D81-4EE4-9E04-E7A3F7499D22}"/>
              </a:ext>
            </a:extLst>
          </p:cNvPr>
          <p:cNvCxnSpPr>
            <a:cxnSpLocks/>
          </p:cNvCxnSpPr>
          <p:nvPr/>
        </p:nvCxnSpPr>
        <p:spPr>
          <a:xfrm>
            <a:off x="1591112" y="3340590"/>
            <a:ext cx="2648480" cy="2529429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817A47-4962-4E49-80DE-444F32CC0143}"/>
              </a:ext>
            </a:extLst>
          </p:cNvPr>
          <p:cNvCxnSpPr>
            <a:cxnSpLocks/>
          </p:cNvCxnSpPr>
          <p:nvPr/>
        </p:nvCxnSpPr>
        <p:spPr>
          <a:xfrm>
            <a:off x="1696407" y="3155394"/>
            <a:ext cx="4565597" cy="286054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6DFF49-8783-4D3A-9EB7-AD11EC97BB1D}"/>
              </a:ext>
            </a:extLst>
          </p:cNvPr>
          <p:cNvSpPr txBox="1"/>
          <p:nvPr/>
        </p:nvSpPr>
        <p:spPr>
          <a:xfrm>
            <a:off x="3513491" y="485073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107EA-D530-4FF6-959B-3FEFD35AB9C2}"/>
              </a:ext>
            </a:extLst>
          </p:cNvPr>
          <p:cNvSpPr txBox="1"/>
          <p:nvPr/>
        </p:nvSpPr>
        <p:spPr>
          <a:xfrm>
            <a:off x="4124436" y="446680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7C8A0B-50D4-4416-988B-B35CC377C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6249" y="2151398"/>
            <a:ext cx="5227988" cy="32542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0047E4-B815-4686-8AE1-AAFAD478ABAC}"/>
              </a:ext>
            </a:extLst>
          </p:cNvPr>
          <p:cNvSpPr txBox="1"/>
          <p:nvPr/>
        </p:nvSpPr>
        <p:spPr>
          <a:xfrm>
            <a:off x="7105650" y="2983172"/>
            <a:ext cx="438434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0</a:t>
            </a:r>
            <a:r>
              <a:rPr lang="en-IE" sz="1200" dirty="0"/>
              <a:t> is in range [0, 5], AM can measure max and min values of signal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2319BD-B565-4001-9352-B73A89764921}"/>
              </a:ext>
            </a:extLst>
          </p:cNvPr>
          <p:cNvSpPr txBox="1"/>
          <p:nvPr/>
        </p:nvSpPr>
        <p:spPr>
          <a:xfrm>
            <a:off x="7711491" y="3859235"/>
            <a:ext cx="281750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1</a:t>
            </a:r>
            <a:r>
              <a:rPr lang="en-IE" sz="1200" dirty="0"/>
              <a:t> is in range [-1, 1], AM can see signal &gt; 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5044D5-798C-4625-8AC9-4E1DCDF6FB44}"/>
              </a:ext>
            </a:extLst>
          </p:cNvPr>
          <p:cNvCxnSpPr>
            <a:cxnSpLocks/>
          </p:cNvCxnSpPr>
          <p:nvPr/>
        </p:nvCxnSpPr>
        <p:spPr>
          <a:xfrm>
            <a:off x="6832196" y="3695126"/>
            <a:ext cx="4589975" cy="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86F9205-995F-43EB-B137-AAAAC72BD200}"/>
              </a:ext>
            </a:extLst>
          </p:cNvPr>
          <p:cNvSpPr txBox="1"/>
          <p:nvPr/>
        </p:nvSpPr>
        <p:spPr>
          <a:xfrm>
            <a:off x="6622646" y="1412346"/>
            <a:ext cx="382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If you add DC block (C = 1 </a:t>
            </a:r>
            <a:r>
              <a:rPr lang="en-IE" dirty="0">
                <a:latin typeface="Symbol" panose="05050102010706020507" pitchFamily="18" charset="2"/>
              </a:rPr>
              <a:t>m</a:t>
            </a:r>
            <a:r>
              <a:rPr lang="en-IE" dirty="0"/>
              <a:t>F) then you</a:t>
            </a:r>
            <a:br>
              <a:rPr lang="en-IE" dirty="0"/>
            </a:br>
            <a:r>
              <a:rPr lang="en-IE" dirty="0"/>
              <a:t>can test the Inverting amplifier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976238-E0AE-4D05-BD81-37F689012E89}"/>
              </a:ext>
            </a:extLst>
          </p:cNvPr>
          <p:cNvSpPr txBox="1"/>
          <p:nvPr/>
        </p:nvSpPr>
        <p:spPr>
          <a:xfrm>
            <a:off x="6724650" y="6267450"/>
            <a:ext cx="325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Here R</a:t>
            </a:r>
            <a:r>
              <a:rPr lang="en-IE" baseline="-25000" dirty="0"/>
              <a:t>1</a:t>
            </a:r>
            <a:r>
              <a:rPr lang="en-IE" dirty="0"/>
              <a:t> = R</a:t>
            </a:r>
            <a:r>
              <a:rPr lang="en-IE" baseline="-25000" dirty="0"/>
              <a:t>2</a:t>
            </a:r>
            <a:r>
              <a:rPr lang="en-IE" dirty="0"/>
              <a:t> = 1 k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 -&gt; </a:t>
            </a:r>
            <a:r>
              <a:rPr lang="en-IE" dirty="0" err="1"/>
              <a:t>V</a:t>
            </a:r>
            <a:r>
              <a:rPr lang="en-IE" baseline="-25000" dirty="0" err="1"/>
              <a:t>out</a:t>
            </a:r>
            <a:r>
              <a:rPr lang="en-IE" dirty="0"/>
              <a:t> = -V</a:t>
            </a:r>
            <a:r>
              <a:rPr lang="en-IE" baseline="-25000" dirty="0"/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2744819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Non-Inverting </a:t>
            </a:r>
            <a:r>
              <a:rPr lang="en-IE" dirty="0" err="1"/>
              <a:t>OpAmp</a:t>
            </a:r>
            <a:r>
              <a:rPr lang="en-IE" dirty="0"/>
              <a:t> Characterisation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98329-CF77-4AD0-BA0B-D2F78282A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9305" y="1937636"/>
            <a:ext cx="5436066" cy="42582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26C3B6-574A-496C-AE73-A9562B169FB4}"/>
              </a:ext>
            </a:extLst>
          </p:cNvPr>
          <p:cNvCxnSpPr>
            <a:cxnSpLocks/>
          </p:cNvCxnSpPr>
          <p:nvPr/>
        </p:nvCxnSpPr>
        <p:spPr>
          <a:xfrm flipH="1">
            <a:off x="2810312" y="3238502"/>
            <a:ext cx="66675" cy="6953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F2F0DA-1130-41CD-AAB8-633C896A0A2A}"/>
              </a:ext>
            </a:extLst>
          </p:cNvPr>
          <p:cNvCxnSpPr>
            <a:cxnSpLocks/>
          </p:cNvCxnSpPr>
          <p:nvPr/>
        </p:nvCxnSpPr>
        <p:spPr>
          <a:xfrm flipV="1">
            <a:off x="3296087" y="3843339"/>
            <a:ext cx="0" cy="523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42F03D-968C-41DE-979F-D9FD024E878B}"/>
              </a:ext>
            </a:extLst>
          </p:cNvPr>
          <p:cNvCxnSpPr>
            <a:cxnSpLocks/>
          </p:cNvCxnSpPr>
          <p:nvPr/>
        </p:nvCxnSpPr>
        <p:spPr>
          <a:xfrm flipV="1">
            <a:off x="1333938" y="4391027"/>
            <a:ext cx="57149" cy="4032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6B5366-59D8-4E3D-9DE9-5B5AA17455CB}"/>
              </a:ext>
            </a:extLst>
          </p:cNvPr>
          <p:cNvCxnSpPr>
            <a:cxnSpLocks/>
          </p:cNvCxnSpPr>
          <p:nvPr/>
        </p:nvCxnSpPr>
        <p:spPr>
          <a:xfrm>
            <a:off x="1333938" y="3409952"/>
            <a:ext cx="257174" cy="13049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6CA61F-7F92-4751-9528-B1D2DF45CE57}"/>
              </a:ext>
            </a:extLst>
          </p:cNvPr>
          <p:cNvCxnSpPr>
            <a:cxnSpLocks/>
          </p:cNvCxnSpPr>
          <p:nvPr/>
        </p:nvCxnSpPr>
        <p:spPr>
          <a:xfrm>
            <a:off x="1457762" y="2000252"/>
            <a:ext cx="1171575" cy="271462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9A2C65-8732-4154-8F05-5AC336BF1679}"/>
              </a:ext>
            </a:extLst>
          </p:cNvPr>
          <p:cNvCxnSpPr>
            <a:cxnSpLocks/>
          </p:cNvCxnSpPr>
          <p:nvPr/>
        </p:nvCxnSpPr>
        <p:spPr>
          <a:xfrm flipH="1">
            <a:off x="2467412" y="2066927"/>
            <a:ext cx="800100" cy="264795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57A71B-8222-4009-B697-896DC5C14B56}"/>
              </a:ext>
            </a:extLst>
          </p:cNvPr>
          <p:cNvCxnSpPr>
            <a:cxnSpLocks/>
          </p:cNvCxnSpPr>
          <p:nvPr/>
        </p:nvCxnSpPr>
        <p:spPr>
          <a:xfrm flipH="1">
            <a:off x="2229287" y="3238502"/>
            <a:ext cx="1038225" cy="155578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6F11B5-6FF8-44CC-B3CB-7890B8CB6939}"/>
              </a:ext>
            </a:extLst>
          </p:cNvPr>
          <p:cNvCxnSpPr>
            <a:cxnSpLocks/>
          </p:cNvCxnSpPr>
          <p:nvPr/>
        </p:nvCxnSpPr>
        <p:spPr>
          <a:xfrm flipH="1">
            <a:off x="2676962" y="4318638"/>
            <a:ext cx="257175" cy="1285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3DBA2B-F989-4460-ABEF-A2486A1C9E47}"/>
              </a:ext>
            </a:extLst>
          </p:cNvPr>
          <p:cNvCxnSpPr>
            <a:cxnSpLocks/>
          </p:cNvCxnSpPr>
          <p:nvPr/>
        </p:nvCxnSpPr>
        <p:spPr>
          <a:xfrm flipH="1">
            <a:off x="4734389" y="4318638"/>
            <a:ext cx="9526" cy="21297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09B1E9-4A91-4705-8A24-EF101EC49C62}"/>
              </a:ext>
            </a:extLst>
          </p:cNvPr>
          <p:cNvCxnSpPr>
            <a:cxnSpLocks/>
          </p:cNvCxnSpPr>
          <p:nvPr/>
        </p:nvCxnSpPr>
        <p:spPr>
          <a:xfrm flipV="1">
            <a:off x="1391087" y="6076953"/>
            <a:ext cx="200025" cy="5031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FEC051B-6191-43BA-836C-9194B9AF0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434" y="5704577"/>
            <a:ext cx="1668695" cy="118751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34EF03-4B25-4194-A354-D9E04367DDCC}"/>
              </a:ext>
            </a:extLst>
          </p:cNvPr>
          <p:cNvCxnSpPr>
            <a:cxnSpLocks/>
          </p:cNvCxnSpPr>
          <p:nvPr/>
        </p:nvCxnSpPr>
        <p:spPr>
          <a:xfrm flipH="1">
            <a:off x="2629337" y="5781305"/>
            <a:ext cx="140809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E969AD-5D81-4EE4-9E04-E7A3F7499D22}"/>
              </a:ext>
            </a:extLst>
          </p:cNvPr>
          <p:cNvCxnSpPr>
            <a:cxnSpLocks/>
          </p:cNvCxnSpPr>
          <p:nvPr/>
        </p:nvCxnSpPr>
        <p:spPr>
          <a:xfrm>
            <a:off x="1591112" y="3340590"/>
            <a:ext cx="2686050" cy="247126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817A47-4962-4E49-80DE-444F32CC0143}"/>
              </a:ext>
            </a:extLst>
          </p:cNvPr>
          <p:cNvCxnSpPr>
            <a:cxnSpLocks/>
          </p:cNvCxnSpPr>
          <p:nvPr/>
        </p:nvCxnSpPr>
        <p:spPr>
          <a:xfrm>
            <a:off x="1696407" y="3155394"/>
            <a:ext cx="3789993" cy="284511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6DFF49-8783-4D3A-9EB7-AD11EC97BB1D}"/>
              </a:ext>
            </a:extLst>
          </p:cNvPr>
          <p:cNvSpPr txBox="1"/>
          <p:nvPr/>
        </p:nvSpPr>
        <p:spPr>
          <a:xfrm>
            <a:off x="3513491" y="485073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107EA-D530-4FF6-959B-3FEFD35AB9C2}"/>
              </a:ext>
            </a:extLst>
          </p:cNvPr>
          <p:cNvSpPr txBox="1"/>
          <p:nvPr/>
        </p:nvSpPr>
        <p:spPr>
          <a:xfrm>
            <a:off x="4124436" y="446680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C4760-5405-4D87-B07A-006DF9F15737}"/>
              </a:ext>
            </a:extLst>
          </p:cNvPr>
          <p:cNvSpPr txBox="1"/>
          <p:nvPr/>
        </p:nvSpPr>
        <p:spPr>
          <a:xfrm>
            <a:off x="5639929" y="1438747"/>
            <a:ext cx="667022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Set up the non-inverting amplifier as usual</a:t>
            </a:r>
          </a:p>
          <a:p>
            <a:endParaRPr lang="en-IE" dirty="0"/>
          </a:p>
          <a:p>
            <a:r>
              <a:rPr lang="en-IE" dirty="0"/>
              <a:t>Connect input to A</a:t>
            </a:r>
            <a:r>
              <a:rPr lang="en-IE" baseline="-25000" dirty="0"/>
              <a:t>0</a:t>
            </a:r>
            <a:r>
              <a:rPr lang="en-IE" dirty="0"/>
              <a:t> and output to A</a:t>
            </a:r>
            <a:r>
              <a:rPr lang="en-IE" baseline="-25000" dirty="0"/>
              <a:t>1</a:t>
            </a:r>
          </a:p>
          <a:p>
            <a:endParaRPr lang="en-IE" baseline="-25000" dirty="0"/>
          </a:p>
          <a:p>
            <a:r>
              <a:rPr lang="en-IE" dirty="0"/>
              <a:t>Recall the signal from SFMG is 1 </a:t>
            </a:r>
            <a:r>
              <a:rPr lang="en-IE" dirty="0" err="1"/>
              <a:t>Vpp</a:t>
            </a:r>
            <a:r>
              <a:rPr lang="en-IE" dirty="0"/>
              <a:t> sine wave offset by 1.65V</a:t>
            </a:r>
          </a:p>
          <a:p>
            <a:endParaRPr lang="en-IE" dirty="0"/>
          </a:p>
          <a:p>
            <a:r>
              <a:rPr lang="en-IE" dirty="0"/>
              <a:t>A0 will see a signal, but AM is not able to accurately sample it</a:t>
            </a:r>
          </a:p>
          <a:p>
            <a:endParaRPr lang="en-IE" dirty="0"/>
          </a:p>
          <a:p>
            <a:r>
              <a:rPr lang="en-IE" dirty="0"/>
              <a:t>A1 will see also signal because signal has not been inverted</a:t>
            </a:r>
          </a:p>
          <a:p>
            <a:endParaRPr lang="en-IE" dirty="0"/>
          </a:p>
          <a:p>
            <a:r>
              <a:rPr lang="en-IE" dirty="0"/>
              <a:t>AM can only read signal [0, 5]</a:t>
            </a:r>
          </a:p>
          <a:p>
            <a:endParaRPr lang="en-IE" dirty="0"/>
          </a:p>
          <a:p>
            <a:r>
              <a:rPr lang="en-IE" dirty="0"/>
              <a:t>R </a:t>
            </a:r>
            <a:r>
              <a:rPr lang="en-IE" dirty="0" err="1"/>
              <a:t>vals</a:t>
            </a:r>
            <a:r>
              <a:rPr lang="en-IE" dirty="0"/>
              <a:t> must be chosen </a:t>
            </a:r>
            <a:r>
              <a:rPr lang="en-IE" dirty="0" err="1"/>
              <a:t>st</a:t>
            </a:r>
            <a:r>
              <a:rPr lang="en-IE" dirty="0"/>
              <a:t> </a:t>
            </a:r>
            <a:r>
              <a:rPr lang="en-IE" dirty="0" err="1"/>
              <a:t>V</a:t>
            </a:r>
            <a:r>
              <a:rPr lang="en-IE" baseline="-25000" dirty="0" err="1"/>
              <a:t>out</a:t>
            </a:r>
            <a:r>
              <a:rPr lang="en-IE" baseline="30000" dirty="0" err="1"/>
              <a:t>max</a:t>
            </a:r>
            <a:r>
              <a:rPr lang="en-IE" dirty="0"/>
              <a:t> &lt; 5 V</a:t>
            </a:r>
          </a:p>
          <a:p>
            <a:endParaRPr lang="en-IE" dirty="0"/>
          </a:p>
          <a:p>
            <a:r>
              <a:rPr lang="en-IE" dirty="0"/>
              <a:t>Use of DC block can enable wider range of R </a:t>
            </a:r>
            <a:r>
              <a:rPr lang="en-IE" dirty="0" err="1"/>
              <a:t>vals</a:t>
            </a:r>
            <a:r>
              <a:rPr lang="en-IE" dirty="0"/>
              <a:t> to obtain larger gain</a:t>
            </a:r>
          </a:p>
        </p:txBody>
      </p:sp>
    </p:spTree>
    <p:extLst>
      <p:ext uri="{BB962C8B-B14F-4D97-AF65-F5344CB8AC3E}">
        <p14:creationId xmlns:p14="http://schemas.microsoft.com/office/powerpoint/2010/main" val="4271201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45B3A-BEC1-4851-8DEB-77670FDA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Pinout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9D623-1D4A-45AC-825F-2D736BE5A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4"/>
          </a:xfrm>
        </p:spPr>
        <p:txBody>
          <a:bodyPr>
            <a:normAutofit/>
          </a:bodyPr>
          <a:lstStyle/>
          <a:p>
            <a:r>
              <a:rPr lang="en-IE" dirty="0"/>
              <a:t>As well as the GND, 3.3V and 5V power pins Arduino Micro has several pins that can be used for DC testing</a:t>
            </a:r>
          </a:p>
          <a:p>
            <a:pPr lvl="1"/>
            <a:r>
              <a:rPr lang="en-IE" dirty="0"/>
              <a:t>Pins A0 – A5 are </a:t>
            </a:r>
            <a:r>
              <a:rPr lang="en-IE" dirty="0" err="1"/>
              <a:t>analog</a:t>
            </a:r>
            <a:r>
              <a:rPr lang="en-IE" dirty="0"/>
              <a:t> inputs</a:t>
            </a:r>
          </a:p>
          <a:p>
            <a:pPr lvl="2"/>
            <a:r>
              <a:rPr lang="en-IE" dirty="0"/>
              <a:t>they can be used to read DC voltage in the range 0V to 5V</a:t>
            </a:r>
          </a:p>
          <a:p>
            <a:pPr lvl="2"/>
            <a:r>
              <a:rPr lang="en-IE" dirty="0"/>
              <a:t>Voltage values outside the range [0, 5] will not be read</a:t>
            </a:r>
          </a:p>
          <a:p>
            <a:pPr lvl="1"/>
            <a:r>
              <a:rPr lang="en-IE" dirty="0"/>
              <a:t>Pins D2 – D13 are digital outputs</a:t>
            </a:r>
          </a:p>
          <a:p>
            <a:pPr lvl="2"/>
            <a:r>
              <a:rPr lang="en-IE" dirty="0"/>
              <a:t>they can be set to digital ON (5V) or digital OFF (0V)</a:t>
            </a:r>
          </a:p>
          <a:p>
            <a:pPr lvl="1"/>
            <a:r>
              <a:rPr lang="en-IE" dirty="0"/>
              <a:t>Pins D4 – D6, D9, D10, D12, D13 are digital pulse width modulation (PWM) outputs</a:t>
            </a:r>
          </a:p>
          <a:p>
            <a:pPr lvl="2"/>
            <a:r>
              <a:rPr lang="en-IE" dirty="0"/>
              <a:t>they can be used to generate a train of variable width pulses</a:t>
            </a:r>
          </a:p>
          <a:p>
            <a:pPr lvl="2"/>
            <a:r>
              <a:rPr lang="en-IE" dirty="0"/>
              <a:t>PWM can be converted to quasi-</a:t>
            </a:r>
            <a:r>
              <a:rPr lang="en-IE" dirty="0" err="1"/>
              <a:t>analog</a:t>
            </a:r>
            <a:r>
              <a:rPr lang="en-IE" dirty="0"/>
              <a:t> DC signal in the range [0, 5]</a:t>
            </a:r>
          </a:p>
          <a:p>
            <a:pPr lvl="1"/>
            <a:r>
              <a:rPr lang="en-IE" dirty="0"/>
              <a:t>Full pinout shown on next slide</a:t>
            </a:r>
          </a:p>
          <a:p>
            <a:pPr lvl="1"/>
            <a:r>
              <a:rPr lang="en-IE" dirty="0"/>
              <a:t>Note that some pins have multiple functions (We’ll keep it simple for now. )</a:t>
            </a:r>
          </a:p>
          <a:p>
            <a:pPr marL="914400" lvl="2" indent="0">
              <a:buNone/>
            </a:pPr>
            <a:endParaRPr lang="en-IE" dirty="0"/>
          </a:p>
          <a:p>
            <a:pPr lvl="1"/>
            <a:endParaRPr lang="en-IE" dirty="0"/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2E1A2BC-8C66-4A2B-8A9B-7E214E30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78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Non-Inverting </a:t>
            </a:r>
            <a:r>
              <a:rPr lang="en-IE" dirty="0" err="1"/>
              <a:t>OpAmp</a:t>
            </a:r>
            <a:r>
              <a:rPr lang="en-IE" dirty="0"/>
              <a:t> Characterisation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98329-CF77-4AD0-BA0B-D2F78282A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9305" y="1937636"/>
            <a:ext cx="5436066" cy="42582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26C3B6-574A-496C-AE73-A9562B169FB4}"/>
              </a:ext>
            </a:extLst>
          </p:cNvPr>
          <p:cNvCxnSpPr>
            <a:cxnSpLocks/>
          </p:cNvCxnSpPr>
          <p:nvPr/>
        </p:nvCxnSpPr>
        <p:spPr>
          <a:xfrm flipH="1">
            <a:off x="2810312" y="3238502"/>
            <a:ext cx="66675" cy="6953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F2F0DA-1130-41CD-AAB8-633C896A0A2A}"/>
              </a:ext>
            </a:extLst>
          </p:cNvPr>
          <p:cNvCxnSpPr>
            <a:cxnSpLocks/>
          </p:cNvCxnSpPr>
          <p:nvPr/>
        </p:nvCxnSpPr>
        <p:spPr>
          <a:xfrm flipV="1">
            <a:off x="3296087" y="3843339"/>
            <a:ext cx="0" cy="523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42F03D-968C-41DE-979F-D9FD024E878B}"/>
              </a:ext>
            </a:extLst>
          </p:cNvPr>
          <p:cNvCxnSpPr>
            <a:cxnSpLocks/>
          </p:cNvCxnSpPr>
          <p:nvPr/>
        </p:nvCxnSpPr>
        <p:spPr>
          <a:xfrm flipV="1">
            <a:off x="1333938" y="4391027"/>
            <a:ext cx="57149" cy="4032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6B5366-59D8-4E3D-9DE9-5B5AA17455CB}"/>
              </a:ext>
            </a:extLst>
          </p:cNvPr>
          <p:cNvCxnSpPr>
            <a:cxnSpLocks/>
          </p:cNvCxnSpPr>
          <p:nvPr/>
        </p:nvCxnSpPr>
        <p:spPr>
          <a:xfrm>
            <a:off x="1333938" y="3409952"/>
            <a:ext cx="257174" cy="13049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6CA61F-7F92-4751-9528-B1D2DF45CE57}"/>
              </a:ext>
            </a:extLst>
          </p:cNvPr>
          <p:cNvCxnSpPr>
            <a:cxnSpLocks/>
          </p:cNvCxnSpPr>
          <p:nvPr/>
        </p:nvCxnSpPr>
        <p:spPr>
          <a:xfrm>
            <a:off x="1457762" y="2000252"/>
            <a:ext cx="1171575" cy="271462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9A2C65-8732-4154-8F05-5AC336BF1679}"/>
              </a:ext>
            </a:extLst>
          </p:cNvPr>
          <p:cNvCxnSpPr>
            <a:cxnSpLocks/>
          </p:cNvCxnSpPr>
          <p:nvPr/>
        </p:nvCxnSpPr>
        <p:spPr>
          <a:xfrm flipH="1">
            <a:off x="2467412" y="2066927"/>
            <a:ext cx="800100" cy="264795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57A71B-8222-4009-B697-896DC5C14B56}"/>
              </a:ext>
            </a:extLst>
          </p:cNvPr>
          <p:cNvCxnSpPr>
            <a:cxnSpLocks/>
          </p:cNvCxnSpPr>
          <p:nvPr/>
        </p:nvCxnSpPr>
        <p:spPr>
          <a:xfrm flipH="1">
            <a:off x="2229287" y="3238502"/>
            <a:ext cx="1038225" cy="155578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6F11B5-6FF8-44CC-B3CB-7890B8CB6939}"/>
              </a:ext>
            </a:extLst>
          </p:cNvPr>
          <p:cNvCxnSpPr>
            <a:cxnSpLocks/>
          </p:cNvCxnSpPr>
          <p:nvPr/>
        </p:nvCxnSpPr>
        <p:spPr>
          <a:xfrm flipH="1">
            <a:off x="2676962" y="4318638"/>
            <a:ext cx="257175" cy="1285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3DBA2B-F989-4460-ABEF-A2486A1C9E47}"/>
              </a:ext>
            </a:extLst>
          </p:cNvPr>
          <p:cNvCxnSpPr>
            <a:cxnSpLocks/>
          </p:cNvCxnSpPr>
          <p:nvPr/>
        </p:nvCxnSpPr>
        <p:spPr>
          <a:xfrm flipH="1">
            <a:off x="4734389" y="4318638"/>
            <a:ext cx="9526" cy="21297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09B1E9-4A91-4705-8A24-EF101EC49C62}"/>
              </a:ext>
            </a:extLst>
          </p:cNvPr>
          <p:cNvCxnSpPr>
            <a:cxnSpLocks/>
          </p:cNvCxnSpPr>
          <p:nvPr/>
        </p:nvCxnSpPr>
        <p:spPr>
          <a:xfrm flipV="1">
            <a:off x="1391087" y="6076953"/>
            <a:ext cx="200025" cy="5031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FEC051B-6191-43BA-836C-9194B9AF0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434" y="5673694"/>
            <a:ext cx="1668695" cy="118751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34EF03-4B25-4194-A354-D9E04367DDCC}"/>
              </a:ext>
            </a:extLst>
          </p:cNvPr>
          <p:cNvCxnSpPr>
            <a:cxnSpLocks/>
          </p:cNvCxnSpPr>
          <p:nvPr/>
        </p:nvCxnSpPr>
        <p:spPr>
          <a:xfrm flipH="1">
            <a:off x="2629337" y="5781305"/>
            <a:ext cx="140809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E969AD-5D81-4EE4-9E04-E7A3F7499D22}"/>
              </a:ext>
            </a:extLst>
          </p:cNvPr>
          <p:cNvCxnSpPr>
            <a:cxnSpLocks/>
          </p:cNvCxnSpPr>
          <p:nvPr/>
        </p:nvCxnSpPr>
        <p:spPr>
          <a:xfrm>
            <a:off x="1591112" y="3340590"/>
            <a:ext cx="2686050" cy="247126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817A47-4962-4E49-80DE-444F32CC0143}"/>
              </a:ext>
            </a:extLst>
          </p:cNvPr>
          <p:cNvCxnSpPr>
            <a:cxnSpLocks/>
          </p:cNvCxnSpPr>
          <p:nvPr/>
        </p:nvCxnSpPr>
        <p:spPr>
          <a:xfrm>
            <a:off x="1696407" y="3155394"/>
            <a:ext cx="3828093" cy="286054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6DFF49-8783-4D3A-9EB7-AD11EC97BB1D}"/>
              </a:ext>
            </a:extLst>
          </p:cNvPr>
          <p:cNvSpPr txBox="1"/>
          <p:nvPr/>
        </p:nvSpPr>
        <p:spPr>
          <a:xfrm>
            <a:off x="3513491" y="485073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107EA-D530-4FF6-959B-3FEFD35AB9C2}"/>
              </a:ext>
            </a:extLst>
          </p:cNvPr>
          <p:cNvSpPr txBox="1"/>
          <p:nvPr/>
        </p:nvSpPr>
        <p:spPr>
          <a:xfrm>
            <a:off x="4124436" y="446680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7C8A0B-50D4-4416-988B-B35CC377C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6249" y="2144755"/>
            <a:ext cx="5227988" cy="32674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0047E4-B815-4686-8AE1-AAFAD478ABAC}"/>
              </a:ext>
            </a:extLst>
          </p:cNvPr>
          <p:cNvSpPr txBox="1"/>
          <p:nvPr/>
        </p:nvSpPr>
        <p:spPr>
          <a:xfrm>
            <a:off x="6647771" y="3822249"/>
            <a:ext cx="49449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0</a:t>
            </a:r>
            <a:r>
              <a:rPr lang="en-IE" sz="1200" dirty="0"/>
              <a:t> A</a:t>
            </a:r>
            <a:r>
              <a:rPr lang="en-IE" sz="1200" baseline="-25000" dirty="0"/>
              <a:t>1</a:t>
            </a:r>
            <a:r>
              <a:rPr lang="en-IE" sz="1200" dirty="0"/>
              <a:t> are both in range [0, 5], AM can measure max and min values of signal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A22B3A9-2CE8-400E-93ED-CFF7CE0BB233}"/>
              </a:ext>
            </a:extLst>
          </p:cNvPr>
          <p:cNvCxnSpPr>
            <a:cxnSpLocks/>
          </p:cNvCxnSpPr>
          <p:nvPr/>
        </p:nvCxnSpPr>
        <p:spPr>
          <a:xfrm>
            <a:off x="6832196" y="3695126"/>
            <a:ext cx="4589975" cy="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E4716F5-3866-4355-B376-69FE8D37AB42}"/>
              </a:ext>
            </a:extLst>
          </p:cNvPr>
          <p:cNvSpPr txBox="1"/>
          <p:nvPr/>
        </p:nvSpPr>
        <p:spPr>
          <a:xfrm>
            <a:off x="6724650" y="6267450"/>
            <a:ext cx="325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Here R</a:t>
            </a:r>
            <a:r>
              <a:rPr lang="en-IE" baseline="-25000" dirty="0"/>
              <a:t>1</a:t>
            </a:r>
            <a:r>
              <a:rPr lang="en-IE" dirty="0"/>
              <a:t> = R</a:t>
            </a:r>
            <a:r>
              <a:rPr lang="en-IE" baseline="-25000" dirty="0"/>
              <a:t>2</a:t>
            </a:r>
            <a:r>
              <a:rPr lang="en-IE" dirty="0"/>
              <a:t> = 1 k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 -&gt; </a:t>
            </a:r>
            <a:r>
              <a:rPr lang="en-IE" dirty="0" err="1"/>
              <a:t>V</a:t>
            </a:r>
            <a:r>
              <a:rPr lang="en-IE" baseline="-25000" dirty="0" err="1"/>
              <a:t>out</a:t>
            </a:r>
            <a:r>
              <a:rPr lang="en-IE" dirty="0"/>
              <a:t> = 2V</a:t>
            </a:r>
            <a:r>
              <a:rPr lang="en-IE" baseline="-25000" dirty="0"/>
              <a:t>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E37537-417D-419F-94C7-3EF2BFAFE811}"/>
              </a:ext>
            </a:extLst>
          </p:cNvPr>
          <p:cNvSpPr txBox="1"/>
          <p:nvPr/>
        </p:nvSpPr>
        <p:spPr>
          <a:xfrm>
            <a:off x="6506249" y="1289075"/>
            <a:ext cx="21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 DC block at input</a:t>
            </a:r>
            <a:endParaRPr lang="en-IE" baseline="-25000" dirty="0"/>
          </a:p>
        </p:txBody>
      </p:sp>
    </p:spTree>
    <p:extLst>
      <p:ext uri="{BB962C8B-B14F-4D97-AF65-F5344CB8AC3E}">
        <p14:creationId xmlns:p14="http://schemas.microsoft.com/office/powerpoint/2010/main" val="135623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1E74-B923-4072-9E4D-366741D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Non-Inverting </a:t>
            </a:r>
            <a:r>
              <a:rPr lang="en-IE" dirty="0" err="1"/>
              <a:t>OpAmp</a:t>
            </a:r>
            <a:r>
              <a:rPr lang="en-IE" dirty="0"/>
              <a:t> Characterisation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0B45E47C-E667-4F58-BE0E-646CE8435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83" y="-261"/>
            <a:ext cx="2287852" cy="1724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98329-CF77-4AD0-BA0B-D2F78282A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49305" y="1937636"/>
            <a:ext cx="5436066" cy="42582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26C3B6-574A-496C-AE73-A9562B169FB4}"/>
              </a:ext>
            </a:extLst>
          </p:cNvPr>
          <p:cNvCxnSpPr>
            <a:cxnSpLocks/>
          </p:cNvCxnSpPr>
          <p:nvPr/>
        </p:nvCxnSpPr>
        <p:spPr>
          <a:xfrm flipH="1">
            <a:off x="2810312" y="3238502"/>
            <a:ext cx="66675" cy="6953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7F2F0DA-1130-41CD-AAB8-633C896A0A2A}"/>
              </a:ext>
            </a:extLst>
          </p:cNvPr>
          <p:cNvCxnSpPr>
            <a:cxnSpLocks/>
          </p:cNvCxnSpPr>
          <p:nvPr/>
        </p:nvCxnSpPr>
        <p:spPr>
          <a:xfrm flipV="1">
            <a:off x="3296087" y="3843339"/>
            <a:ext cx="0" cy="523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42F03D-968C-41DE-979F-D9FD024E878B}"/>
              </a:ext>
            </a:extLst>
          </p:cNvPr>
          <p:cNvCxnSpPr>
            <a:cxnSpLocks/>
          </p:cNvCxnSpPr>
          <p:nvPr/>
        </p:nvCxnSpPr>
        <p:spPr>
          <a:xfrm flipV="1">
            <a:off x="1333938" y="4391027"/>
            <a:ext cx="57149" cy="4032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6B5366-59D8-4E3D-9DE9-5B5AA17455CB}"/>
              </a:ext>
            </a:extLst>
          </p:cNvPr>
          <p:cNvCxnSpPr>
            <a:cxnSpLocks/>
          </p:cNvCxnSpPr>
          <p:nvPr/>
        </p:nvCxnSpPr>
        <p:spPr>
          <a:xfrm>
            <a:off x="1333938" y="3409952"/>
            <a:ext cx="257174" cy="13049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6CA61F-7F92-4751-9528-B1D2DF45CE57}"/>
              </a:ext>
            </a:extLst>
          </p:cNvPr>
          <p:cNvCxnSpPr>
            <a:cxnSpLocks/>
          </p:cNvCxnSpPr>
          <p:nvPr/>
        </p:nvCxnSpPr>
        <p:spPr>
          <a:xfrm>
            <a:off x="1457762" y="2000252"/>
            <a:ext cx="1171575" cy="271462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9A2C65-8732-4154-8F05-5AC336BF1679}"/>
              </a:ext>
            </a:extLst>
          </p:cNvPr>
          <p:cNvCxnSpPr>
            <a:cxnSpLocks/>
          </p:cNvCxnSpPr>
          <p:nvPr/>
        </p:nvCxnSpPr>
        <p:spPr>
          <a:xfrm flipH="1">
            <a:off x="2467412" y="2066927"/>
            <a:ext cx="800100" cy="264795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57A71B-8222-4009-B697-896DC5C14B56}"/>
              </a:ext>
            </a:extLst>
          </p:cNvPr>
          <p:cNvCxnSpPr>
            <a:cxnSpLocks/>
          </p:cNvCxnSpPr>
          <p:nvPr/>
        </p:nvCxnSpPr>
        <p:spPr>
          <a:xfrm flipH="1">
            <a:off x="2229287" y="3238502"/>
            <a:ext cx="1038225" cy="1555789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6F11B5-6FF8-44CC-B3CB-7890B8CB6939}"/>
              </a:ext>
            </a:extLst>
          </p:cNvPr>
          <p:cNvCxnSpPr>
            <a:cxnSpLocks/>
          </p:cNvCxnSpPr>
          <p:nvPr/>
        </p:nvCxnSpPr>
        <p:spPr>
          <a:xfrm flipH="1">
            <a:off x="2676962" y="4318638"/>
            <a:ext cx="257175" cy="128587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3DBA2B-F989-4460-ABEF-A2486A1C9E47}"/>
              </a:ext>
            </a:extLst>
          </p:cNvPr>
          <p:cNvCxnSpPr>
            <a:cxnSpLocks/>
          </p:cNvCxnSpPr>
          <p:nvPr/>
        </p:nvCxnSpPr>
        <p:spPr>
          <a:xfrm flipH="1">
            <a:off x="4734389" y="4318638"/>
            <a:ext cx="9526" cy="21297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09B1E9-4A91-4705-8A24-EF101EC49C62}"/>
              </a:ext>
            </a:extLst>
          </p:cNvPr>
          <p:cNvCxnSpPr>
            <a:cxnSpLocks/>
          </p:cNvCxnSpPr>
          <p:nvPr/>
        </p:nvCxnSpPr>
        <p:spPr>
          <a:xfrm flipV="1">
            <a:off x="1391087" y="6076953"/>
            <a:ext cx="200025" cy="5031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FEC051B-6191-43BA-836C-9194B9AF0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7434" y="5839826"/>
            <a:ext cx="1668695" cy="855246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34EF03-4B25-4194-A354-D9E04367DDCC}"/>
              </a:ext>
            </a:extLst>
          </p:cNvPr>
          <p:cNvCxnSpPr>
            <a:cxnSpLocks/>
          </p:cNvCxnSpPr>
          <p:nvPr/>
        </p:nvCxnSpPr>
        <p:spPr>
          <a:xfrm flipH="1">
            <a:off x="2629337" y="5781305"/>
            <a:ext cx="1408097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E969AD-5D81-4EE4-9E04-E7A3F7499D22}"/>
              </a:ext>
            </a:extLst>
          </p:cNvPr>
          <p:cNvCxnSpPr>
            <a:cxnSpLocks/>
          </p:cNvCxnSpPr>
          <p:nvPr/>
        </p:nvCxnSpPr>
        <p:spPr>
          <a:xfrm>
            <a:off x="1591112" y="3340590"/>
            <a:ext cx="2704663" cy="2574435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817A47-4962-4E49-80DE-444F32CC0143}"/>
              </a:ext>
            </a:extLst>
          </p:cNvPr>
          <p:cNvCxnSpPr>
            <a:cxnSpLocks/>
          </p:cNvCxnSpPr>
          <p:nvPr/>
        </p:nvCxnSpPr>
        <p:spPr>
          <a:xfrm>
            <a:off x="1696407" y="3155394"/>
            <a:ext cx="3828093" cy="286054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6DFF49-8783-4D3A-9EB7-AD11EC97BB1D}"/>
              </a:ext>
            </a:extLst>
          </p:cNvPr>
          <p:cNvSpPr txBox="1"/>
          <p:nvPr/>
        </p:nvSpPr>
        <p:spPr>
          <a:xfrm>
            <a:off x="3513491" y="485073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107EA-D530-4FF6-959B-3FEFD35AB9C2}"/>
              </a:ext>
            </a:extLst>
          </p:cNvPr>
          <p:cNvSpPr txBox="1"/>
          <p:nvPr/>
        </p:nvSpPr>
        <p:spPr>
          <a:xfrm>
            <a:off x="4124436" y="4466804"/>
            <a:ext cx="32573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A</a:t>
            </a:r>
            <a:r>
              <a:rPr lang="en-IE" sz="1200" baseline="-25000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7C8A0B-50D4-4416-988B-B35CC377C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6249" y="2152016"/>
            <a:ext cx="5227988" cy="32529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F0047E4-B815-4686-8AE1-AAFAD478ABAC}"/>
              </a:ext>
            </a:extLst>
          </p:cNvPr>
          <p:cNvSpPr txBox="1"/>
          <p:nvPr/>
        </p:nvSpPr>
        <p:spPr>
          <a:xfrm>
            <a:off x="6789294" y="4228714"/>
            <a:ext cx="403174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sz="1200" dirty="0"/>
              <a:t>Can only measure on [0, 5] but could get higher amplification </a:t>
            </a:r>
            <a:br>
              <a:rPr lang="en-IE" sz="1200" dirty="0"/>
            </a:br>
            <a:r>
              <a:rPr lang="en-IE" sz="1200" dirty="0"/>
              <a:t>since no DC offset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A22B3A9-2CE8-400E-93ED-CFF7CE0BB233}"/>
              </a:ext>
            </a:extLst>
          </p:cNvPr>
          <p:cNvCxnSpPr>
            <a:cxnSpLocks/>
          </p:cNvCxnSpPr>
          <p:nvPr/>
        </p:nvCxnSpPr>
        <p:spPr>
          <a:xfrm>
            <a:off x="6832196" y="3695126"/>
            <a:ext cx="4589975" cy="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E4716F5-3866-4355-B376-69FE8D37AB42}"/>
              </a:ext>
            </a:extLst>
          </p:cNvPr>
          <p:cNvSpPr txBox="1"/>
          <p:nvPr/>
        </p:nvSpPr>
        <p:spPr>
          <a:xfrm>
            <a:off x="6724650" y="6267450"/>
            <a:ext cx="325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Here R</a:t>
            </a:r>
            <a:r>
              <a:rPr lang="en-IE" baseline="-25000" dirty="0"/>
              <a:t>1</a:t>
            </a:r>
            <a:r>
              <a:rPr lang="en-IE" dirty="0"/>
              <a:t> = R</a:t>
            </a:r>
            <a:r>
              <a:rPr lang="en-IE" baseline="-25000" dirty="0"/>
              <a:t>2</a:t>
            </a:r>
            <a:r>
              <a:rPr lang="en-IE" dirty="0"/>
              <a:t> = 1 k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 -&gt; </a:t>
            </a:r>
            <a:r>
              <a:rPr lang="en-IE" dirty="0" err="1"/>
              <a:t>V</a:t>
            </a:r>
            <a:r>
              <a:rPr lang="en-IE" baseline="-25000" dirty="0" err="1"/>
              <a:t>out</a:t>
            </a:r>
            <a:r>
              <a:rPr lang="en-IE" dirty="0"/>
              <a:t> = 2V</a:t>
            </a:r>
            <a:r>
              <a:rPr lang="en-IE" baseline="-25000" dirty="0"/>
              <a:t>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DE6140-9DDE-47BE-B664-2506E4A3D7E3}"/>
              </a:ext>
            </a:extLst>
          </p:cNvPr>
          <p:cNvSpPr txBox="1"/>
          <p:nvPr/>
        </p:nvSpPr>
        <p:spPr>
          <a:xfrm>
            <a:off x="6506249" y="1289075"/>
            <a:ext cx="3680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DC block at input allows wider choice</a:t>
            </a:r>
            <a:br>
              <a:rPr lang="en-IE" dirty="0"/>
            </a:br>
            <a:r>
              <a:rPr lang="en-IE" dirty="0"/>
              <a:t>of R </a:t>
            </a:r>
            <a:r>
              <a:rPr lang="en-IE" dirty="0" err="1"/>
              <a:t>vals</a:t>
            </a:r>
            <a:r>
              <a:rPr lang="en-IE" dirty="0"/>
              <a:t> to get higher gain</a:t>
            </a:r>
            <a:endParaRPr lang="en-IE" baseline="-25000" dirty="0"/>
          </a:p>
        </p:txBody>
      </p:sp>
    </p:spTree>
    <p:extLst>
      <p:ext uri="{BB962C8B-B14F-4D97-AF65-F5344CB8AC3E}">
        <p14:creationId xmlns:p14="http://schemas.microsoft.com/office/powerpoint/2010/main" val="2758252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1A981C-BC7C-4478-B8A6-4805DAC4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Sketch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F9744-2608-4603-930B-B3E7CF393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F4CD079-5C6C-4A22-A9BE-55F714BE5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82" y="1312"/>
            <a:ext cx="1986518" cy="19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236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 err="1"/>
              <a:t>DCWriteRead.ino</a:t>
            </a:r>
            <a:r>
              <a:rPr lang="en-IE" dirty="0"/>
              <a:t> (</a:t>
            </a:r>
            <a:r>
              <a:rPr lang="en-IE" dirty="0">
                <a:hlinkClick r:id="rId2"/>
              </a:rPr>
              <a:t>https://github.com/rnsheehan/ArdForPY</a:t>
            </a:r>
            <a:r>
              <a:rPr lang="en-IE" dirty="0"/>
              <a:t> ) can be uploaded to the Arduino Micro to enable DC measurements</a:t>
            </a:r>
          </a:p>
          <a:p>
            <a:r>
              <a:rPr lang="en-IE" dirty="0"/>
              <a:t>The sketch comprises four sections</a:t>
            </a:r>
          </a:p>
          <a:p>
            <a:pPr lvl="1"/>
            <a:r>
              <a:rPr lang="en-IE" dirty="0"/>
              <a:t>preamble</a:t>
            </a:r>
          </a:p>
          <a:p>
            <a:pPr lvl="1"/>
            <a:r>
              <a:rPr lang="en-IE" dirty="0"/>
              <a:t>setup</a:t>
            </a:r>
          </a:p>
          <a:p>
            <a:pPr lvl="1"/>
            <a:r>
              <a:rPr lang="en-IE" dirty="0"/>
              <a:t>loop</a:t>
            </a:r>
          </a:p>
          <a:p>
            <a:pPr lvl="1"/>
            <a:r>
              <a:rPr lang="en-IE" dirty="0"/>
              <a:t>function definitions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49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dirty="0"/>
              <a:t>Preamble</a:t>
            </a:r>
          </a:p>
          <a:p>
            <a:pPr lvl="1"/>
            <a:r>
              <a:rPr lang="en-IE" dirty="0"/>
              <a:t>Define constants used throughout the code</a:t>
            </a:r>
          </a:p>
          <a:p>
            <a:pPr lvl="1"/>
            <a:r>
              <a:rPr lang="en-IE" dirty="0"/>
              <a:t>Define commands that tell Arduino Micro to perform some action</a:t>
            </a:r>
          </a:p>
          <a:p>
            <a:pPr lvl="1"/>
            <a:r>
              <a:rPr lang="en-IE" dirty="0"/>
              <a:t>Constants and commands have been made consistent between DC and AC sketches</a:t>
            </a:r>
          </a:p>
          <a:p>
            <a:pPr lvl="1"/>
            <a:r>
              <a:rPr lang="en-IE" dirty="0"/>
              <a:t>Commands are kept simple: write or read</a:t>
            </a:r>
          </a:p>
          <a:p>
            <a:pPr lvl="1"/>
            <a:r>
              <a:rPr lang="en-IE" dirty="0"/>
              <a:t>To keep things simple I have defined 5 commands</a:t>
            </a:r>
          </a:p>
          <a:p>
            <a:pPr lvl="2"/>
            <a:r>
              <a:rPr lang="en-IE" dirty="0"/>
              <a:t>AC read ‘r’</a:t>
            </a:r>
          </a:p>
          <a:p>
            <a:pPr lvl="2"/>
            <a:r>
              <a:rPr lang="en-IE" dirty="0"/>
              <a:t>AC write ‘w’</a:t>
            </a:r>
          </a:p>
          <a:p>
            <a:pPr lvl="2"/>
            <a:r>
              <a:rPr lang="en-IE" dirty="0"/>
              <a:t>DC read ‘l’</a:t>
            </a:r>
          </a:p>
          <a:p>
            <a:pPr lvl="2"/>
            <a:r>
              <a:rPr lang="en-IE" dirty="0"/>
              <a:t>DC write from channel A ‘a’</a:t>
            </a:r>
          </a:p>
          <a:p>
            <a:pPr lvl="2"/>
            <a:r>
              <a:rPr lang="en-IE" dirty="0"/>
              <a:t>DC write from channel B ‘b’</a:t>
            </a:r>
          </a:p>
          <a:p>
            <a:pPr lvl="1"/>
            <a:r>
              <a:rPr lang="en-IE" dirty="0"/>
              <a:t>If anything other than these commands is input an error is thrown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7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Setup</a:t>
            </a:r>
          </a:p>
          <a:p>
            <a:pPr lvl="1"/>
            <a:r>
              <a:rPr lang="en-IE" dirty="0"/>
              <a:t>Tell the board what each of the pin modes are for this sketch</a:t>
            </a:r>
          </a:p>
          <a:p>
            <a:pPr lvl="2"/>
            <a:r>
              <a:rPr lang="en-IE" dirty="0" err="1"/>
              <a:t>Pinmode</a:t>
            </a:r>
            <a:r>
              <a:rPr lang="en-IE" dirty="0"/>
              <a:t> is a built-in command for the Arduino IDE</a:t>
            </a:r>
          </a:p>
          <a:p>
            <a:pPr lvl="2"/>
            <a:r>
              <a:rPr lang="en-IE" dirty="0">
                <a:hlinkClick r:id="rId2"/>
              </a:rPr>
              <a:t>https://www.arduino.cc/reference/en/language/functions/digital-io/pinmode/</a:t>
            </a:r>
            <a:r>
              <a:rPr lang="en-IE" dirty="0"/>
              <a:t> </a:t>
            </a:r>
          </a:p>
          <a:p>
            <a:pPr lvl="1"/>
            <a:r>
              <a:rPr lang="en-IE" dirty="0"/>
              <a:t>Set the baud rate for Serial comms</a:t>
            </a:r>
          </a:p>
          <a:p>
            <a:pPr lvl="2"/>
            <a:r>
              <a:rPr lang="en-IE" dirty="0">
                <a:hlinkClick r:id="rId3"/>
              </a:rPr>
              <a:t>https://www.arduino.cc/reference/en/language/functions/communication/serial/begin/</a:t>
            </a:r>
            <a:r>
              <a:rPr lang="en-IE" dirty="0"/>
              <a:t> </a:t>
            </a:r>
          </a:p>
          <a:p>
            <a:pPr lvl="2"/>
            <a:r>
              <a:rPr lang="en-IE" dirty="0"/>
              <a:t>It’s possible that baud rate can be optimised, but who has the time? 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45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Loop</a:t>
            </a:r>
          </a:p>
          <a:p>
            <a:pPr lvl="1"/>
            <a:r>
              <a:rPr lang="en-IE" dirty="0"/>
              <a:t>Main operating loop for the board</a:t>
            </a:r>
          </a:p>
          <a:p>
            <a:pPr lvl="1"/>
            <a:r>
              <a:rPr lang="en-IE" dirty="0"/>
              <a:t>Loop is written such that it sits and waits for you to enter one of the commands before doing anything</a:t>
            </a:r>
          </a:p>
          <a:p>
            <a:pPr lvl="1"/>
            <a:r>
              <a:rPr lang="en-IE" dirty="0"/>
              <a:t>In the case of </a:t>
            </a:r>
            <a:r>
              <a:rPr lang="en-IE" dirty="0" err="1"/>
              <a:t>DCWriteRead.ino</a:t>
            </a:r>
            <a:r>
              <a:rPr lang="en-IE" dirty="0"/>
              <a:t> there are only three valid inputs</a:t>
            </a:r>
          </a:p>
          <a:p>
            <a:pPr lvl="2"/>
            <a:r>
              <a:rPr lang="en-IE" dirty="0" err="1"/>
              <a:t>readAngStr</a:t>
            </a:r>
            <a:r>
              <a:rPr lang="en-IE" dirty="0"/>
              <a:t> = l: print current measured voltages from Analog inputs A</a:t>
            </a:r>
            <a:r>
              <a:rPr lang="en-IE" baseline="-25000" dirty="0"/>
              <a:t>0</a:t>
            </a:r>
            <a:r>
              <a:rPr lang="en-IE" dirty="0"/>
              <a:t> – A</a:t>
            </a:r>
            <a:r>
              <a:rPr lang="en-IE" baseline="-25000" dirty="0"/>
              <a:t>5</a:t>
            </a:r>
          </a:p>
          <a:p>
            <a:pPr lvl="2"/>
            <a:r>
              <a:rPr lang="en-IE" dirty="0" err="1"/>
              <a:t>writeAngStrA</a:t>
            </a:r>
            <a:r>
              <a:rPr lang="en-IE" dirty="0"/>
              <a:t> = a&lt;</a:t>
            </a:r>
            <a:r>
              <a:rPr lang="en-IE" dirty="0" err="1"/>
              <a:t>val</a:t>
            </a:r>
            <a:r>
              <a:rPr lang="en-IE" dirty="0"/>
              <a:t>&gt;: output DC voltage of level &lt;</a:t>
            </a:r>
            <a:r>
              <a:rPr lang="en-IE" dirty="0" err="1"/>
              <a:t>val</a:t>
            </a:r>
            <a:r>
              <a:rPr lang="en-IE" dirty="0"/>
              <a:t>&gt; from channel A</a:t>
            </a:r>
          </a:p>
          <a:p>
            <a:pPr lvl="3"/>
            <a:r>
              <a:rPr lang="en-IE" dirty="0"/>
              <a:t>E.g. a2.6: output 2.6V DC from channel A</a:t>
            </a:r>
          </a:p>
          <a:p>
            <a:pPr lvl="2"/>
            <a:r>
              <a:rPr lang="en-IE" dirty="0" err="1"/>
              <a:t>writeAngStrB</a:t>
            </a:r>
            <a:r>
              <a:rPr lang="en-IE" dirty="0"/>
              <a:t> = b&lt;</a:t>
            </a:r>
            <a:r>
              <a:rPr lang="en-IE" dirty="0" err="1"/>
              <a:t>val</a:t>
            </a:r>
            <a:r>
              <a:rPr lang="en-IE" dirty="0"/>
              <a:t>&gt;: output DC voltage of level &lt;</a:t>
            </a:r>
            <a:r>
              <a:rPr lang="en-IE" dirty="0" err="1"/>
              <a:t>val</a:t>
            </a:r>
            <a:r>
              <a:rPr lang="en-IE" dirty="0"/>
              <a:t>&gt; from channel B</a:t>
            </a:r>
          </a:p>
          <a:p>
            <a:pPr lvl="3"/>
            <a:r>
              <a:rPr lang="en-IE" dirty="0"/>
              <a:t>E.g. a1.234: output 1.234V DC from channel B</a:t>
            </a:r>
          </a:p>
          <a:p>
            <a:pPr lvl="2"/>
            <a:r>
              <a:rPr lang="en-IE" dirty="0"/>
              <a:t>&lt;</a:t>
            </a:r>
            <a:r>
              <a:rPr lang="en-IE" dirty="0" err="1"/>
              <a:t>val</a:t>
            </a:r>
            <a:r>
              <a:rPr lang="en-IE" dirty="0"/>
              <a:t>&gt; should be a numeric string in the range [0,5], code will force it to either endpoint otherwise</a:t>
            </a:r>
          </a:p>
          <a:p>
            <a:pPr lvl="1"/>
            <a:r>
              <a:rPr lang="en-IE" dirty="0"/>
              <a:t>Any other input will result in printing of ERR_STRING defined preamble</a:t>
            </a:r>
          </a:p>
          <a:p>
            <a:pPr lvl="1"/>
            <a:r>
              <a:rPr lang="en-IE" dirty="0"/>
              <a:t>Arduino IDE has built-in string processing capability</a:t>
            </a:r>
          </a:p>
          <a:p>
            <a:pPr lvl="2"/>
            <a:r>
              <a:rPr lang="en-IE" dirty="0">
                <a:hlinkClick r:id="rId2"/>
              </a:rPr>
              <a:t>https://www.arduino.cc/reference/en/language/variables/data-types/stringobject/</a:t>
            </a:r>
            <a:r>
              <a:rPr lang="en-IE" dirty="0"/>
              <a:t> 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6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Function Definitions</a:t>
            </a:r>
          </a:p>
          <a:p>
            <a:pPr lvl="1"/>
            <a:r>
              <a:rPr lang="en-IE" dirty="0"/>
              <a:t>Functions are defined after loop, no need for forward declaration</a:t>
            </a:r>
          </a:p>
          <a:p>
            <a:pPr lvl="1"/>
            <a:r>
              <a:rPr lang="en-IE" dirty="0"/>
              <a:t>Only one function is used in </a:t>
            </a:r>
            <a:r>
              <a:rPr lang="en-IE" dirty="0" err="1"/>
              <a:t>DCWriteRead</a:t>
            </a:r>
            <a:r>
              <a:rPr lang="en-IE" dirty="0"/>
              <a:t>: </a:t>
            </a:r>
            <a:r>
              <a:rPr lang="en-IE" dirty="0" err="1"/>
              <a:t>analogVoltageRead</a:t>
            </a:r>
            <a:endParaRPr lang="en-IE" dirty="0"/>
          </a:p>
          <a:p>
            <a:pPr lvl="2"/>
            <a:r>
              <a:rPr lang="en-IE" dirty="0" err="1"/>
              <a:t>analogVoltageRead</a:t>
            </a:r>
            <a:r>
              <a:rPr lang="en-IE" dirty="0"/>
              <a:t> converts the bit-reading at the </a:t>
            </a:r>
            <a:r>
              <a:rPr lang="en-IE" dirty="0" err="1"/>
              <a:t>analog</a:t>
            </a:r>
            <a:r>
              <a:rPr lang="en-IE" dirty="0"/>
              <a:t> input pin to a voltage value</a:t>
            </a:r>
          </a:p>
          <a:p>
            <a:pPr lvl="2"/>
            <a:r>
              <a:rPr lang="en-IE" dirty="0" err="1"/>
              <a:t>analogVoltageRead</a:t>
            </a:r>
            <a:r>
              <a:rPr lang="en-IE" dirty="0"/>
              <a:t> uses built-in </a:t>
            </a:r>
            <a:r>
              <a:rPr lang="en-IE" dirty="0" err="1"/>
              <a:t>analogRead</a:t>
            </a:r>
            <a:r>
              <a:rPr lang="en-IE" dirty="0"/>
              <a:t> function</a:t>
            </a:r>
          </a:p>
          <a:p>
            <a:pPr lvl="3"/>
            <a:r>
              <a:rPr lang="en-IE" dirty="0">
                <a:hlinkClick r:id="rId2"/>
              </a:rPr>
              <a:t>https://www.arduino.cc/reference/en/language/functions/analog-io/analogread/</a:t>
            </a:r>
            <a:r>
              <a:rPr lang="en-IE" dirty="0"/>
              <a:t> </a:t>
            </a:r>
          </a:p>
          <a:p>
            <a:pPr lvl="1"/>
            <a:r>
              <a:rPr lang="en-IE" dirty="0"/>
              <a:t>The other function defined in </a:t>
            </a:r>
            <a:r>
              <a:rPr lang="en-IE" dirty="0" err="1"/>
              <a:t>DCWriteRead</a:t>
            </a:r>
            <a:r>
              <a:rPr lang="en-IE" dirty="0"/>
              <a:t> is not called because is not applicable to the Arduino Micro, but is applicable for the ItsyBitsyM4. 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pPr lvl="2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73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DC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Once the sketch has been uploaded the commands a&lt;</a:t>
            </a:r>
            <a:r>
              <a:rPr lang="en-IE" dirty="0" err="1"/>
              <a:t>val</a:t>
            </a:r>
            <a:r>
              <a:rPr lang="en-IE" dirty="0"/>
              <a:t>&gt;, b&lt;</a:t>
            </a:r>
            <a:r>
              <a:rPr lang="en-IE" dirty="0" err="1"/>
              <a:t>val</a:t>
            </a:r>
            <a:r>
              <a:rPr lang="en-IE" dirty="0"/>
              <a:t>&gt;, l</a:t>
            </a:r>
            <a:br>
              <a:rPr lang="en-IE" dirty="0"/>
            </a:br>
            <a:r>
              <a:rPr lang="en-IE" dirty="0"/>
              <a:t>can be used to control the device</a:t>
            </a:r>
          </a:p>
          <a:p>
            <a:r>
              <a:rPr lang="en-IE" dirty="0"/>
              <a:t>One way is to open a Serial monitor that talks to the board, using Arduino IDE (Tools -&gt; Serial Monitor) or Putty</a:t>
            </a:r>
          </a:p>
          <a:p>
            <a:r>
              <a:rPr lang="en-IE" dirty="0"/>
              <a:t>The other is to open Serial monitor via LabVIEW</a:t>
            </a:r>
          </a:p>
          <a:p>
            <a:pPr lvl="1"/>
            <a:r>
              <a:rPr lang="en-IE" dirty="0"/>
              <a:t>This has the advantage of enabling data parsing and storage ( the Arduino Micro is a Read-Only file system so it cannot create files )</a:t>
            </a:r>
          </a:p>
          <a:p>
            <a:pPr lvl="1"/>
            <a:r>
              <a:rPr lang="en-IE" dirty="0"/>
              <a:t>AM_DC_Test.vi contains all the code needed to implement component characterisation</a:t>
            </a:r>
          </a:p>
          <a:p>
            <a:pPr lvl="2"/>
            <a:r>
              <a:rPr lang="en-IE" dirty="0"/>
              <a:t>Write vi, Read vi, String Processing, Data Formatting etc</a:t>
            </a:r>
          </a:p>
          <a:p>
            <a:pPr lvl="2"/>
            <a:r>
              <a:rPr lang="en-IE" dirty="0"/>
              <a:t>Diode and BJT characterisation loops have been implemented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1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Programming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770B43-1FD1-4B58-9507-3BF4790A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6625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Arduino IDE can be obtained free of charge from </a:t>
            </a:r>
            <a:r>
              <a:rPr lang="en-IE" dirty="0">
                <a:hlinkClick r:id="rId2"/>
              </a:rPr>
              <a:t>https://www.arduino.cc/en/software</a:t>
            </a:r>
            <a:r>
              <a:rPr lang="en-IE" dirty="0"/>
              <a:t> </a:t>
            </a:r>
          </a:p>
          <a:p>
            <a:r>
              <a:rPr lang="en-IE" dirty="0"/>
              <a:t>Arduino also have an online language reference library </a:t>
            </a:r>
            <a:r>
              <a:rPr lang="en-IE" dirty="0">
                <a:hlinkClick r:id="rId3"/>
              </a:rPr>
              <a:t>https://www.arduino.cc/reference/en/</a:t>
            </a:r>
            <a:endParaRPr lang="en-IE" dirty="0"/>
          </a:p>
          <a:p>
            <a:r>
              <a:rPr lang="en-IE" dirty="0"/>
              <a:t>Introduction to Arduino: </a:t>
            </a:r>
            <a:r>
              <a:rPr lang="en-IE" dirty="0">
                <a:hlinkClick r:id="rId4"/>
              </a:rPr>
              <a:t>https://learn.sparkfun.com/tutorials/what-is-an-arduino/all</a:t>
            </a:r>
            <a:r>
              <a:rPr lang="en-IE" dirty="0"/>
              <a:t> </a:t>
            </a:r>
          </a:p>
          <a:p>
            <a:r>
              <a:rPr lang="en-IE" dirty="0"/>
              <a:t>Installing Arduino IDE: </a:t>
            </a:r>
            <a:r>
              <a:rPr lang="en-IE" dirty="0">
                <a:hlinkClick r:id="rId5"/>
              </a:rPr>
              <a:t>https://learn.sparkfun.com/tutorials/installing-arduino-ide</a:t>
            </a:r>
            <a:r>
              <a:rPr lang="en-IE" dirty="0"/>
              <a:t> </a:t>
            </a:r>
          </a:p>
          <a:p>
            <a:r>
              <a:rPr lang="en-IE" dirty="0"/>
              <a:t>Installing an Arduino Library: </a:t>
            </a:r>
            <a:r>
              <a:rPr lang="en-IE" dirty="0">
                <a:hlinkClick r:id="rId6"/>
              </a:rPr>
              <a:t>https://learn.sparkfun.com/tutorials/installing-an-arduino-library</a:t>
            </a:r>
            <a:r>
              <a:rPr lang="en-IE" dirty="0"/>
              <a:t> </a:t>
            </a:r>
          </a:p>
          <a:p>
            <a:r>
              <a:rPr lang="en-IE" dirty="0"/>
              <a:t>Installing Arduino Board Definitions: </a:t>
            </a:r>
            <a:r>
              <a:rPr lang="en-IE" dirty="0">
                <a:hlinkClick r:id="rId7"/>
              </a:rPr>
              <a:t>https://learn.sparkfun.com/tutorials/installing-board-definitions-in-the-arduino-ide</a:t>
            </a:r>
            <a:r>
              <a:rPr lang="en-IE" dirty="0"/>
              <a:t> </a:t>
            </a:r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Pinout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71250C-25D3-4316-A816-23158275D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800761" y="1045257"/>
            <a:ext cx="5306692" cy="63187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DF87B7-07F7-47AF-9E01-36D53D246646}"/>
              </a:ext>
            </a:extLst>
          </p:cNvPr>
          <p:cNvSpPr/>
          <p:nvPr/>
        </p:nvSpPr>
        <p:spPr>
          <a:xfrm>
            <a:off x="3719245" y="5013788"/>
            <a:ext cx="1941816" cy="96577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12034-219A-40BC-ABDA-6D529F047EA4}"/>
              </a:ext>
            </a:extLst>
          </p:cNvPr>
          <p:cNvSpPr txBox="1"/>
          <p:nvPr/>
        </p:nvSpPr>
        <p:spPr>
          <a:xfrm>
            <a:off x="4156994" y="6049447"/>
            <a:ext cx="10663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Analog 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FB4B3-5D68-4553-BDB2-F6B29BD14C56}"/>
              </a:ext>
            </a:extLst>
          </p:cNvPr>
          <p:cNvSpPr txBox="1"/>
          <p:nvPr/>
        </p:nvSpPr>
        <p:spPr>
          <a:xfrm>
            <a:off x="4108901" y="1584689"/>
            <a:ext cx="11837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Digital 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CD8BE-78FD-499B-B419-8CA70B870AD4}"/>
              </a:ext>
            </a:extLst>
          </p:cNvPr>
          <p:cNvSpPr/>
          <p:nvPr/>
        </p:nvSpPr>
        <p:spPr>
          <a:xfrm>
            <a:off x="2748337" y="1551307"/>
            <a:ext cx="2912724" cy="224143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C7C37B6-811B-4C2F-9E34-9AEF73B01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667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1A981C-BC7C-4478-B8A6-4805DAC4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AC Sketch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F9744-2608-4603-930B-B3E7CF393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F4CD079-5C6C-4A22-A9BE-55F714BE5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482" y="1312"/>
            <a:ext cx="1986518" cy="19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654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SigGenWriteRead.ino</a:t>
            </a:r>
            <a:r>
              <a:rPr lang="en-IE" dirty="0"/>
              <a:t> (</a:t>
            </a:r>
            <a:r>
              <a:rPr lang="en-IE" dirty="0">
                <a:hlinkClick r:id="rId2"/>
              </a:rPr>
              <a:t>https://github.com/rnsheehan/ArdForPY</a:t>
            </a:r>
            <a:r>
              <a:rPr lang="en-IE" dirty="0"/>
              <a:t> ) can be uploaded to the Arduino Micro to enable AC measurements in conjunction with the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endParaRPr lang="en-IE" dirty="0"/>
          </a:p>
          <a:p>
            <a:r>
              <a:rPr lang="en-IE" dirty="0"/>
              <a:t>The sketch comprises four sections</a:t>
            </a:r>
          </a:p>
          <a:p>
            <a:pPr lvl="1"/>
            <a:r>
              <a:rPr lang="en-IE" dirty="0"/>
              <a:t>preamble</a:t>
            </a:r>
          </a:p>
          <a:p>
            <a:pPr lvl="1"/>
            <a:r>
              <a:rPr lang="en-IE" dirty="0"/>
              <a:t>setup</a:t>
            </a:r>
          </a:p>
          <a:p>
            <a:pPr lvl="1"/>
            <a:r>
              <a:rPr lang="en-IE" dirty="0"/>
              <a:t>loop</a:t>
            </a:r>
          </a:p>
          <a:p>
            <a:pPr lvl="1"/>
            <a:r>
              <a:rPr lang="en-IE" dirty="0"/>
              <a:t>function definitions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14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E" dirty="0"/>
              <a:t>Preamble</a:t>
            </a:r>
          </a:p>
          <a:p>
            <a:pPr lvl="1"/>
            <a:r>
              <a:rPr lang="en-IE" dirty="0"/>
              <a:t>Define constants used throughout the code</a:t>
            </a:r>
          </a:p>
          <a:p>
            <a:pPr lvl="1"/>
            <a:r>
              <a:rPr lang="en-IE" dirty="0"/>
              <a:t>Define commands that tell Arduino Micro to perform some action</a:t>
            </a:r>
          </a:p>
          <a:p>
            <a:pPr lvl="1"/>
            <a:r>
              <a:rPr lang="en-IE" dirty="0"/>
              <a:t>Constants and commands have been made consistent between DC and AC sketches</a:t>
            </a:r>
          </a:p>
          <a:p>
            <a:pPr lvl="1"/>
            <a:r>
              <a:rPr lang="en-IE" dirty="0"/>
              <a:t>Commands are kept simple: write or read</a:t>
            </a:r>
          </a:p>
          <a:p>
            <a:pPr lvl="1"/>
            <a:r>
              <a:rPr lang="en-IE" dirty="0"/>
              <a:t>To keep things simple I have defined 5 commands</a:t>
            </a:r>
          </a:p>
          <a:p>
            <a:pPr lvl="2"/>
            <a:r>
              <a:rPr lang="en-IE" dirty="0"/>
              <a:t>AC read ‘r’</a:t>
            </a:r>
          </a:p>
          <a:p>
            <a:pPr lvl="2"/>
            <a:r>
              <a:rPr lang="en-IE" dirty="0"/>
              <a:t>AC write ‘w’</a:t>
            </a:r>
          </a:p>
          <a:p>
            <a:pPr lvl="2"/>
            <a:r>
              <a:rPr lang="en-IE" dirty="0"/>
              <a:t>DC read ‘l’</a:t>
            </a:r>
          </a:p>
          <a:p>
            <a:pPr lvl="2"/>
            <a:r>
              <a:rPr lang="en-IE" dirty="0"/>
              <a:t>DC write from channel A ‘a’</a:t>
            </a:r>
          </a:p>
          <a:p>
            <a:pPr lvl="2"/>
            <a:r>
              <a:rPr lang="en-IE" dirty="0"/>
              <a:t>DC write from channel B ‘b’</a:t>
            </a:r>
          </a:p>
          <a:p>
            <a:pPr lvl="1"/>
            <a:r>
              <a:rPr lang="en-IE" dirty="0"/>
              <a:t>If anything other than these commands is input an error is thrown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476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Setup</a:t>
            </a:r>
          </a:p>
          <a:p>
            <a:pPr lvl="1"/>
            <a:r>
              <a:rPr lang="en-IE" dirty="0"/>
              <a:t>Set the baud rate for Serial comms</a:t>
            </a:r>
          </a:p>
          <a:p>
            <a:pPr lvl="2"/>
            <a:r>
              <a:rPr lang="en-IE" dirty="0">
                <a:hlinkClick r:id="rId2"/>
              </a:rPr>
              <a:t>https://www.arduino.cc/reference/en/language/functions/communication/serial/begin/</a:t>
            </a:r>
            <a:r>
              <a:rPr lang="en-IE" dirty="0"/>
              <a:t> </a:t>
            </a:r>
          </a:p>
          <a:p>
            <a:pPr lvl="2"/>
            <a:r>
              <a:rPr lang="en-IE" dirty="0"/>
              <a:t>It’s possible that baud rate can be optimised, but who has the time? </a:t>
            </a:r>
          </a:p>
          <a:p>
            <a:pPr lvl="1"/>
            <a:r>
              <a:rPr lang="en-IE" dirty="0"/>
              <a:t>Tell the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board what to do once it’s powered up</a:t>
            </a:r>
          </a:p>
          <a:p>
            <a:pPr lvl="2"/>
            <a:r>
              <a:rPr lang="en-IE" dirty="0"/>
              <a:t>This set of commands resets the board to a known state</a:t>
            </a:r>
          </a:p>
          <a:p>
            <a:pPr lvl="2"/>
            <a:r>
              <a:rPr lang="en-IE" dirty="0"/>
              <a:t>It requires all connections between SFMG and AM to be correct – </a:t>
            </a:r>
            <a:r>
              <a:rPr lang="en-IE" b="1" u="sng" dirty="0">
                <a:solidFill>
                  <a:srgbClr val="FF0000"/>
                </a:solidFill>
              </a:rPr>
              <a:t>REALLY IMPORTANT TO HAVE ALL CONNECTIONS CORRECT OTHERWISE SFMG WON’T WORK</a:t>
            </a:r>
          </a:p>
          <a:p>
            <a:pPr lvl="2"/>
            <a:r>
              <a:rPr lang="en-IE" dirty="0"/>
              <a:t>If setup has executed correctly, </a:t>
            </a:r>
            <a:r>
              <a:rPr lang="en-IE" u="sng" dirty="0"/>
              <a:t>and all connections are correct</a:t>
            </a:r>
            <a:r>
              <a:rPr lang="en-IE" dirty="0"/>
              <a:t>, output from SFMG will be a 1 kHz sine wave with amplitude 1 </a:t>
            </a:r>
            <a:r>
              <a:rPr lang="en-IE" dirty="0" err="1"/>
              <a:t>Vpp</a:t>
            </a:r>
            <a:r>
              <a:rPr lang="en-IE" dirty="0"/>
              <a:t> DC offset of Vin/2, Vin = 3.3 V</a:t>
            </a:r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009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Loop</a:t>
            </a:r>
          </a:p>
          <a:p>
            <a:pPr lvl="1"/>
            <a:r>
              <a:rPr lang="en-IE" dirty="0"/>
              <a:t>Main operating loop for the board</a:t>
            </a:r>
          </a:p>
          <a:p>
            <a:pPr lvl="1"/>
            <a:r>
              <a:rPr lang="en-IE" dirty="0"/>
              <a:t>Loop is written such that it sits and waits for you to enter one of the commands before doing anything</a:t>
            </a:r>
          </a:p>
          <a:p>
            <a:pPr lvl="1"/>
            <a:r>
              <a:rPr lang="en-IE" dirty="0"/>
              <a:t>In the case of </a:t>
            </a:r>
            <a:r>
              <a:rPr lang="en-IE" dirty="0" err="1"/>
              <a:t>SigGenWriteRead.ino</a:t>
            </a:r>
            <a:r>
              <a:rPr lang="en-IE" dirty="0"/>
              <a:t> there are only three valid inputs</a:t>
            </a:r>
          </a:p>
          <a:p>
            <a:pPr lvl="2"/>
            <a:r>
              <a:rPr lang="en-IE" dirty="0" err="1"/>
              <a:t>readCmdStr</a:t>
            </a:r>
            <a:r>
              <a:rPr lang="en-IE" dirty="0"/>
              <a:t> = r: print current measured voltages from Analog inputs A</a:t>
            </a:r>
            <a:r>
              <a:rPr lang="en-IE" baseline="-25000" dirty="0"/>
              <a:t>0</a:t>
            </a:r>
            <a:r>
              <a:rPr lang="en-IE" dirty="0"/>
              <a:t>, A</a:t>
            </a:r>
            <a:r>
              <a:rPr lang="en-IE" baseline="-25000" dirty="0"/>
              <a:t>1</a:t>
            </a:r>
          </a:p>
          <a:p>
            <a:pPr lvl="2"/>
            <a:r>
              <a:rPr lang="en-IE" dirty="0" err="1"/>
              <a:t>writeCmdStr</a:t>
            </a:r>
            <a:r>
              <a:rPr lang="en-IE" dirty="0"/>
              <a:t> = w&lt;</a:t>
            </a:r>
            <a:r>
              <a:rPr lang="en-IE" dirty="0" err="1"/>
              <a:t>val</a:t>
            </a:r>
            <a:r>
              <a:rPr lang="en-IE" dirty="0"/>
              <a:t>&gt;: change operating frequency of SFMG to &lt;</a:t>
            </a:r>
            <a:r>
              <a:rPr lang="en-IE" dirty="0" err="1"/>
              <a:t>val</a:t>
            </a:r>
            <a:r>
              <a:rPr lang="en-IE" dirty="0"/>
              <a:t>&gt; Hz</a:t>
            </a:r>
          </a:p>
          <a:p>
            <a:pPr lvl="3"/>
            <a:r>
              <a:rPr lang="en-IE" dirty="0"/>
              <a:t>E.g. w33500: output 33.5 kHz sine wave</a:t>
            </a:r>
          </a:p>
          <a:p>
            <a:pPr lvl="2"/>
            <a:r>
              <a:rPr lang="en-IE" dirty="0"/>
              <a:t>&lt;</a:t>
            </a:r>
            <a:r>
              <a:rPr lang="en-IE" dirty="0" err="1"/>
              <a:t>val</a:t>
            </a:r>
            <a:r>
              <a:rPr lang="en-IE" dirty="0"/>
              <a:t>&gt; should be a numeric string in the range [100, 3000000], code will force it to either endpoint otherwise</a:t>
            </a:r>
          </a:p>
          <a:p>
            <a:pPr lvl="1"/>
            <a:r>
              <a:rPr lang="en-IE" dirty="0"/>
              <a:t>Any other input will result in printing of ERR_STRING defined preamble</a:t>
            </a:r>
          </a:p>
          <a:p>
            <a:pPr lvl="1"/>
            <a:r>
              <a:rPr lang="en-IE" dirty="0"/>
              <a:t>Arduino IDE has built-in string processing capability</a:t>
            </a:r>
          </a:p>
          <a:p>
            <a:pPr lvl="2"/>
            <a:r>
              <a:rPr lang="en-IE" dirty="0">
                <a:hlinkClick r:id="rId2"/>
              </a:rPr>
              <a:t>https://www.arduino.cc/reference/en/language/variables/data-types/stringobject/</a:t>
            </a:r>
            <a:r>
              <a:rPr lang="en-IE" dirty="0"/>
              <a:t> 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92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Loop</a:t>
            </a:r>
          </a:p>
          <a:p>
            <a:pPr lvl="1"/>
            <a:r>
              <a:rPr lang="en-IE" dirty="0"/>
              <a:t>When </a:t>
            </a:r>
            <a:r>
              <a:rPr lang="en-IE" dirty="0" err="1"/>
              <a:t>readCmdStr</a:t>
            </a:r>
            <a:r>
              <a:rPr lang="en-IE" dirty="0"/>
              <a:t> is input I currently tell the board to find the max voltage values on A</a:t>
            </a:r>
            <a:r>
              <a:rPr lang="en-IE" baseline="-25000" dirty="0"/>
              <a:t>0</a:t>
            </a:r>
            <a:r>
              <a:rPr lang="en-IE" dirty="0"/>
              <a:t> and A</a:t>
            </a:r>
            <a:r>
              <a:rPr lang="en-IE" baseline="-25000" dirty="0"/>
              <a:t>1</a:t>
            </a:r>
          </a:p>
          <a:p>
            <a:pPr lvl="1"/>
            <a:r>
              <a:rPr lang="en-IE" dirty="0"/>
              <a:t>I then subtract the DC offset value from A0 reading</a:t>
            </a:r>
          </a:p>
          <a:p>
            <a:pPr lvl="1"/>
            <a:r>
              <a:rPr lang="en-IE" dirty="0"/>
              <a:t>It would probably be better practice to tell the board to return max{A</a:t>
            </a:r>
            <a:r>
              <a:rPr lang="en-IE" baseline="-25000" dirty="0"/>
              <a:t>0</a:t>
            </a:r>
            <a:r>
              <a:rPr lang="en-IE" dirty="0"/>
              <a:t>}-min{A</a:t>
            </a:r>
            <a:r>
              <a:rPr lang="en-IE" baseline="-25000" dirty="0"/>
              <a:t>0</a:t>
            </a:r>
            <a:r>
              <a:rPr lang="en-IE" dirty="0"/>
              <a:t>} and max{A</a:t>
            </a:r>
            <a:r>
              <a:rPr lang="en-IE" baseline="-25000" dirty="0"/>
              <a:t>1</a:t>
            </a:r>
            <a:r>
              <a:rPr lang="en-IE" dirty="0"/>
              <a:t>} – min{A</a:t>
            </a:r>
            <a:r>
              <a:rPr lang="en-IE" baseline="-25000" dirty="0"/>
              <a:t>1</a:t>
            </a:r>
            <a:r>
              <a:rPr lang="en-IE" dirty="0"/>
              <a:t>}</a:t>
            </a:r>
          </a:p>
          <a:p>
            <a:pPr lvl="1"/>
            <a:r>
              <a:rPr lang="en-IE" dirty="0"/>
              <a:t>This would avoid any ambiguities that may arise in the use, or otherwise, of DC blocks that may occur</a:t>
            </a:r>
          </a:p>
          <a:p>
            <a:pPr lvl="1"/>
            <a:r>
              <a:rPr lang="en-IE" dirty="0"/>
              <a:t>This is something that needs to be updated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88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Function Definitions</a:t>
            </a:r>
          </a:p>
          <a:p>
            <a:pPr lvl="1"/>
            <a:r>
              <a:rPr lang="en-IE" dirty="0"/>
              <a:t>Functions are defined after loop, no need for forward declaration</a:t>
            </a:r>
          </a:p>
          <a:p>
            <a:pPr lvl="1"/>
            <a:r>
              <a:rPr lang="en-IE" dirty="0"/>
              <a:t>Only one function is used in </a:t>
            </a:r>
            <a:r>
              <a:rPr lang="en-IE" dirty="0" err="1"/>
              <a:t>SigGenWriteRead</a:t>
            </a:r>
            <a:r>
              <a:rPr lang="en-IE" dirty="0"/>
              <a:t>: </a:t>
            </a:r>
            <a:r>
              <a:rPr lang="en-IE" dirty="0" err="1"/>
              <a:t>analogVoltageRead</a:t>
            </a:r>
            <a:endParaRPr lang="en-IE" dirty="0"/>
          </a:p>
          <a:p>
            <a:pPr lvl="2"/>
            <a:r>
              <a:rPr lang="en-IE" dirty="0" err="1"/>
              <a:t>analogVoltageRead</a:t>
            </a:r>
            <a:r>
              <a:rPr lang="en-IE" dirty="0"/>
              <a:t> converts the bit-reading at the </a:t>
            </a:r>
            <a:r>
              <a:rPr lang="en-IE" dirty="0" err="1"/>
              <a:t>analog</a:t>
            </a:r>
            <a:r>
              <a:rPr lang="en-IE" dirty="0"/>
              <a:t> input pin to a voltage value</a:t>
            </a:r>
          </a:p>
          <a:p>
            <a:pPr lvl="2"/>
            <a:r>
              <a:rPr lang="en-IE" dirty="0" err="1"/>
              <a:t>analogVoltageRead</a:t>
            </a:r>
            <a:r>
              <a:rPr lang="en-IE" dirty="0"/>
              <a:t> uses built-in </a:t>
            </a:r>
            <a:r>
              <a:rPr lang="en-IE" dirty="0" err="1"/>
              <a:t>analogRead</a:t>
            </a:r>
            <a:r>
              <a:rPr lang="en-IE" dirty="0"/>
              <a:t> function</a:t>
            </a:r>
          </a:p>
          <a:p>
            <a:pPr lvl="3"/>
            <a:r>
              <a:rPr lang="en-IE" dirty="0">
                <a:hlinkClick r:id="rId2"/>
              </a:rPr>
              <a:t>https://www.arduino.cc/reference/en/language/functions/analog-io/analogread/</a:t>
            </a:r>
            <a:r>
              <a:rPr lang="en-IE" dirty="0"/>
              <a:t> 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49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AC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0EE98-C504-4712-ABAB-FE7FBE2EA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Once the sketch has been uploaded the commands w&lt;</a:t>
            </a:r>
            <a:r>
              <a:rPr lang="en-IE" dirty="0" err="1"/>
              <a:t>val</a:t>
            </a:r>
            <a:r>
              <a:rPr lang="en-IE" dirty="0"/>
              <a:t>&gt;, r can be used to control the device</a:t>
            </a:r>
          </a:p>
          <a:p>
            <a:r>
              <a:rPr lang="en-IE" dirty="0"/>
              <a:t>One way is to open a Serial monitor that talks to the board, using Arduino IDE (Tools -&gt; Serial Monitor) or Putty</a:t>
            </a:r>
          </a:p>
          <a:p>
            <a:r>
              <a:rPr lang="en-IE" dirty="0"/>
              <a:t>The other is to open Serial monitor via LabVIEW</a:t>
            </a:r>
          </a:p>
          <a:p>
            <a:pPr lvl="1"/>
            <a:r>
              <a:rPr lang="en-IE" dirty="0"/>
              <a:t>This has the advantage of enabling data parsing and storage ( the Arduino Micro is a Read-Only file system so it cannot create files )</a:t>
            </a:r>
          </a:p>
          <a:p>
            <a:pPr lvl="1"/>
            <a:r>
              <a:rPr lang="en-IE" dirty="0"/>
              <a:t>AM_Freq_Resp.vi contains all the code needed to implement frequency response characterisation</a:t>
            </a:r>
          </a:p>
          <a:p>
            <a:pPr lvl="2"/>
            <a:r>
              <a:rPr lang="en-IE" dirty="0"/>
              <a:t>Write vi, Read vi, String Processing, Data Formatting etc</a:t>
            </a:r>
          </a:p>
          <a:p>
            <a:pPr lvl="2"/>
            <a:r>
              <a:rPr lang="en-IE" dirty="0"/>
              <a:t>FR loop has been implemented, it is independent of the load attached to SFMG</a:t>
            </a:r>
          </a:p>
          <a:p>
            <a:pPr lvl="2"/>
            <a:endParaRPr lang="en-IE" dirty="0"/>
          </a:p>
          <a:p>
            <a:pPr lvl="2"/>
            <a:endParaRPr lang="en-IE" dirty="0"/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2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Programming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770B43-1FD1-4B58-9507-3BF4790A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6625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Arduino IDE can be obtained free of charge from </a:t>
            </a:r>
            <a:r>
              <a:rPr lang="en-IE" dirty="0">
                <a:hlinkClick r:id="rId2"/>
              </a:rPr>
              <a:t>https://www.arduino.cc/en/software</a:t>
            </a:r>
            <a:r>
              <a:rPr lang="en-IE" dirty="0"/>
              <a:t> </a:t>
            </a:r>
          </a:p>
          <a:p>
            <a:r>
              <a:rPr lang="en-IE" dirty="0"/>
              <a:t>Arduino also have an online language reference library </a:t>
            </a:r>
            <a:r>
              <a:rPr lang="en-IE" dirty="0">
                <a:hlinkClick r:id="rId3"/>
              </a:rPr>
              <a:t>https://www.arduino.cc/reference/en/</a:t>
            </a:r>
            <a:endParaRPr lang="en-IE" dirty="0"/>
          </a:p>
          <a:p>
            <a:r>
              <a:rPr lang="en-IE" dirty="0"/>
              <a:t>Introduction to Arduino: </a:t>
            </a:r>
            <a:r>
              <a:rPr lang="en-IE" dirty="0">
                <a:hlinkClick r:id="rId4"/>
              </a:rPr>
              <a:t>https://learn.sparkfun.com/tutorials/what-is-an-arduino/all</a:t>
            </a:r>
            <a:r>
              <a:rPr lang="en-IE" dirty="0"/>
              <a:t> </a:t>
            </a:r>
          </a:p>
          <a:p>
            <a:r>
              <a:rPr lang="en-IE" dirty="0"/>
              <a:t>Installing Arduino IDE: </a:t>
            </a:r>
            <a:r>
              <a:rPr lang="en-IE" dirty="0">
                <a:hlinkClick r:id="rId5"/>
              </a:rPr>
              <a:t>https://learn.sparkfun.com/tutorials/installing-arduino-ide</a:t>
            </a:r>
            <a:r>
              <a:rPr lang="en-IE" dirty="0"/>
              <a:t> </a:t>
            </a:r>
          </a:p>
          <a:p>
            <a:r>
              <a:rPr lang="en-IE" dirty="0"/>
              <a:t>Installing an Arduino Library: </a:t>
            </a:r>
            <a:r>
              <a:rPr lang="en-IE" dirty="0">
                <a:hlinkClick r:id="rId6"/>
              </a:rPr>
              <a:t>https://learn.sparkfun.com/tutorials/installing-an-arduino-library</a:t>
            </a:r>
            <a:r>
              <a:rPr lang="en-IE" dirty="0"/>
              <a:t> </a:t>
            </a:r>
          </a:p>
          <a:p>
            <a:r>
              <a:rPr lang="en-IE" dirty="0"/>
              <a:t>Installing Arduino Board Definitions: </a:t>
            </a:r>
            <a:r>
              <a:rPr lang="en-IE" dirty="0">
                <a:hlinkClick r:id="rId7"/>
              </a:rPr>
              <a:t>https://learn.sparkfun.com/tutorials/installing-board-definitions-in-the-arduino-ide</a:t>
            </a:r>
            <a:r>
              <a:rPr lang="en-IE" dirty="0"/>
              <a:t> </a:t>
            </a:r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7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1A981C-BC7C-4478-B8A6-4805DAC4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Test Automation with LabVIEW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F9744-2608-4603-930B-B3E7CF393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E0BEE92-791D-4FDE-B4AD-22A3C8999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30" y="67988"/>
            <a:ext cx="1899770" cy="16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4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Programming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770B43-1FD1-4B58-9507-3BF4790AE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Arduino Micro must be programmed using a variant of the C programming language</a:t>
            </a:r>
          </a:p>
          <a:p>
            <a:r>
              <a:rPr lang="en-IE" dirty="0"/>
              <a:t>Instructions for the board are written in a file called a sketch </a:t>
            </a:r>
          </a:p>
          <a:p>
            <a:r>
              <a:rPr lang="en-IE" dirty="0"/>
              <a:t>The sketch is then uploaded to the board and the board executes the instructions</a:t>
            </a:r>
          </a:p>
          <a:p>
            <a:r>
              <a:rPr lang="en-IE" dirty="0"/>
              <a:t>It is possible to interact with the board via text based Serial communications console after instructions are uploaded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18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ECE6-C5E3-4009-BC48-7EBD8001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Test Automation with LabVIEW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16E3B-C374-4C20-80E3-4F18EFB15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As far as the PC is concerned AM is an addressable serial port, this means we can use NI LabVIEW to talk to the AM board</a:t>
            </a:r>
          </a:p>
          <a:p>
            <a:r>
              <a:rPr lang="en-IE" dirty="0"/>
              <a:t>Commands can be sent and data read using VISA write and read</a:t>
            </a:r>
          </a:p>
          <a:p>
            <a:r>
              <a:rPr lang="en-IE" dirty="0"/>
              <a:t>LabVIEW has significant string processing capabilities built-in, this means that the actual code on the AM can be kept reasonably simple</a:t>
            </a:r>
          </a:p>
          <a:p>
            <a:r>
              <a:rPr lang="en-IE" dirty="0"/>
              <a:t>LabVIEW code for performing automated characterisation is contained in </a:t>
            </a:r>
            <a:r>
              <a:rPr lang="en-IE" dirty="0">
                <a:hlinkClick r:id="rId2"/>
              </a:rPr>
              <a:t>https://github.com/rnsheehan/ArdForPY</a:t>
            </a:r>
            <a:r>
              <a:rPr lang="en-IE" dirty="0"/>
              <a:t> 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F78F71B-05B7-4AFF-853C-96DB44D26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30" y="67988"/>
            <a:ext cx="1899770" cy="16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241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ECE6-C5E3-4009-BC48-7EBD8001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Test Automation with LabVIEW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16E3B-C374-4C20-80E3-4F18EFB15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For DC tests see AM_DC_Test.vi located at </a:t>
            </a:r>
            <a:r>
              <a:rPr lang="en-IE" dirty="0">
                <a:hlinkClick r:id="rId2"/>
              </a:rPr>
              <a:t>https://github.com/rnsheehan/ArdForPY/tree/main/AM_DC_Test%20Folder/MicroControllers</a:t>
            </a:r>
            <a:r>
              <a:rPr lang="en-IE" dirty="0"/>
              <a:t> </a:t>
            </a:r>
          </a:p>
          <a:p>
            <a:r>
              <a:rPr lang="en-IE" dirty="0"/>
              <a:t>For AC tests see AM_Freq_Resp.vi located at </a:t>
            </a:r>
            <a:r>
              <a:rPr lang="en-IE" dirty="0">
                <a:hlinkClick r:id="rId3"/>
              </a:rPr>
              <a:t>https://github.com/rnsheehan/ArdForPY/tree/main/AM_Freq_Resp%20Folder/MicroControllers</a:t>
            </a:r>
            <a:r>
              <a:rPr lang="en-IE" dirty="0"/>
              <a:t> </a:t>
            </a:r>
          </a:p>
          <a:p>
            <a:r>
              <a:rPr lang="en-IE" dirty="0"/>
              <a:t>DC and AC tests have several VI in common, common vi are named starting with </a:t>
            </a:r>
            <a:r>
              <a:rPr lang="en-IE" dirty="0" err="1"/>
              <a:t>MuC</a:t>
            </a:r>
            <a:r>
              <a:rPr lang="en-IE" dirty="0"/>
              <a:t>_****</a:t>
            </a:r>
          </a:p>
          <a:p>
            <a:r>
              <a:rPr lang="en-IE" dirty="0"/>
              <a:t>Context help should be available for each vi in any case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F78F71B-05B7-4AFF-853C-96DB44D26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30" y="67988"/>
            <a:ext cx="1899770" cy="16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10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FA03-6998-41E9-BB5E-DD1884D1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9BC0-12CC-4D37-969A-9C1D02979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 would like to thank Ms. Lisa </a:t>
            </a:r>
            <a:r>
              <a:rPr lang="en-IE" dirty="0" err="1"/>
              <a:t>Faherty</a:t>
            </a:r>
            <a:r>
              <a:rPr lang="en-IE" dirty="0"/>
              <a:t> for her help in getting me started with the Arduino Micro, for bringing the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to my attention and for helping me get the </a:t>
            </a:r>
            <a:r>
              <a:rPr lang="en-IE" dirty="0" err="1"/>
              <a:t>SparkFun</a:t>
            </a:r>
            <a:r>
              <a:rPr lang="en-IE" dirty="0"/>
              <a:t> </a:t>
            </a:r>
            <a:r>
              <a:rPr lang="en-IE" dirty="0" err="1"/>
              <a:t>MiniGen</a:t>
            </a:r>
            <a:r>
              <a:rPr lang="en-IE" dirty="0"/>
              <a:t> set up in the first place. </a:t>
            </a:r>
          </a:p>
        </p:txBody>
      </p:sp>
    </p:spTree>
    <p:extLst>
      <p:ext uri="{BB962C8B-B14F-4D97-AF65-F5344CB8AC3E}">
        <p14:creationId xmlns:p14="http://schemas.microsoft.com/office/powerpoint/2010/main" val="170092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Programming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770B43-1FD1-4B58-9507-3BF4790AE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Arduino supplies an integrated development environment (IDE) that can be used to edit sketches and upload them to an Arduino board</a:t>
            </a:r>
          </a:p>
          <a:p>
            <a:r>
              <a:rPr lang="en-IE" dirty="0"/>
              <a:t>Arduino IDE comes pre-packaged with a set of libraries written for Arduino boards</a:t>
            </a:r>
          </a:p>
          <a:p>
            <a:r>
              <a:rPr lang="en-IE" dirty="0"/>
              <a:t>Arduino IDE can be obtained free of charge from </a:t>
            </a:r>
            <a:r>
              <a:rPr lang="en-IE" dirty="0">
                <a:hlinkClick r:id="rId2"/>
              </a:rPr>
              <a:t>https://www.arduino.cc/en/software</a:t>
            </a:r>
            <a:r>
              <a:rPr lang="en-IE" dirty="0"/>
              <a:t> </a:t>
            </a:r>
          </a:p>
          <a:p>
            <a:r>
              <a:rPr lang="en-IE" dirty="0"/>
              <a:t>Arduino also have an online language reference library </a:t>
            </a:r>
            <a:r>
              <a:rPr lang="en-IE" dirty="0">
                <a:hlinkClick r:id="rId3"/>
              </a:rPr>
              <a:t>https://www.arduino.cc/reference/en/</a:t>
            </a:r>
            <a:r>
              <a:rPr lang="en-IE" dirty="0"/>
              <a:t> </a:t>
            </a:r>
          </a:p>
          <a:p>
            <a:r>
              <a:rPr lang="en-IE" dirty="0"/>
              <a:t>Sketches and LabVIEW code enabling all testing required for PY2108 is available at </a:t>
            </a:r>
            <a:r>
              <a:rPr lang="en-IE" dirty="0">
                <a:hlinkClick r:id="rId4"/>
              </a:rPr>
              <a:t>https://github.com/rnsheehan/ArdForPY</a:t>
            </a:r>
            <a:r>
              <a:rPr lang="en-IE" dirty="0"/>
              <a:t> </a:t>
            </a:r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3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83C-89D5-4683-8229-9DA4254D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Arduino Micro Programming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770B43-1FD1-4B58-9507-3BF4790AE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6625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Useful links: </a:t>
            </a:r>
          </a:p>
          <a:p>
            <a:r>
              <a:rPr lang="en-IE" dirty="0"/>
              <a:t>Sketches and LabVIEW code enabling all testing required for PY2108: </a:t>
            </a:r>
            <a:r>
              <a:rPr lang="en-IE" dirty="0">
                <a:hlinkClick r:id="rId2"/>
              </a:rPr>
              <a:t>https://github.com/rnsheehan/ArdForPY</a:t>
            </a:r>
            <a:r>
              <a:rPr lang="en-IE" dirty="0"/>
              <a:t> </a:t>
            </a:r>
          </a:p>
          <a:p>
            <a:r>
              <a:rPr lang="en-IE" dirty="0"/>
              <a:t>Introduction to Arduino: </a:t>
            </a:r>
            <a:r>
              <a:rPr lang="en-IE" dirty="0">
                <a:hlinkClick r:id="rId3"/>
              </a:rPr>
              <a:t>https://learn.sparkfun.com/tutorials/what-is-an-arduino/all</a:t>
            </a:r>
            <a:r>
              <a:rPr lang="en-IE" dirty="0"/>
              <a:t> </a:t>
            </a:r>
          </a:p>
          <a:p>
            <a:r>
              <a:rPr lang="en-IE" dirty="0"/>
              <a:t>Installing Arduino IDE: </a:t>
            </a:r>
            <a:r>
              <a:rPr lang="en-IE" dirty="0">
                <a:hlinkClick r:id="rId4"/>
              </a:rPr>
              <a:t>https://learn.sparkfun.com/tutorials/installing-arduino-ide</a:t>
            </a:r>
            <a:r>
              <a:rPr lang="en-IE" dirty="0"/>
              <a:t> </a:t>
            </a:r>
          </a:p>
          <a:p>
            <a:r>
              <a:rPr lang="en-IE" dirty="0"/>
              <a:t>Installing an Arduino Library: </a:t>
            </a:r>
            <a:r>
              <a:rPr lang="en-IE" dirty="0">
                <a:hlinkClick r:id="rId5"/>
              </a:rPr>
              <a:t>https://learn.sparkfun.com/tutorials/installing-an-arduino-library</a:t>
            </a:r>
            <a:r>
              <a:rPr lang="en-IE" dirty="0"/>
              <a:t> </a:t>
            </a:r>
          </a:p>
          <a:p>
            <a:r>
              <a:rPr lang="en-IE" dirty="0"/>
              <a:t>Installing Arduino Board Definitions: </a:t>
            </a:r>
            <a:r>
              <a:rPr lang="en-IE" dirty="0">
                <a:hlinkClick r:id="rId6"/>
              </a:rPr>
              <a:t>https://learn.sparkfun.com/tutorials/installing-board-definitions-in-the-arduino-ide</a:t>
            </a:r>
            <a:r>
              <a:rPr lang="en-IE" dirty="0"/>
              <a:t> </a:t>
            </a:r>
          </a:p>
          <a:p>
            <a:pPr lvl="1"/>
            <a:endParaRPr lang="en-IE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C423B25-9CCC-4952-BF14-30A9D44E8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58" y="1"/>
            <a:ext cx="4065142" cy="182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68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2529</TotalTime>
  <Words>5222</Words>
  <Application>Microsoft Office PowerPoint</Application>
  <PresentationFormat>Widescreen</PresentationFormat>
  <Paragraphs>620</Paragraphs>
  <Slides>72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Symbol</vt:lpstr>
      <vt:lpstr>Office Theme</vt:lpstr>
      <vt:lpstr>Configure Arduino Micro for AC-DC Testing</vt:lpstr>
      <vt:lpstr>Arduino Micro</vt:lpstr>
      <vt:lpstr>Arduino Micro Power</vt:lpstr>
      <vt:lpstr>Arduino Micro Power</vt:lpstr>
      <vt:lpstr>Arduino Micro Pinout</vt:lpstr>
      <vt:lpstr>Arduino Micro Pinout</vt:lpstr>
      <vt:lpstr>Arduino Micro Programming</vt:lpstr>
      <vt:lpstr>Arduino Micro Programming</vt:lpstr>
      <vt:lpstr>Arduino Micro Programming</vt:lpstr>
      <vt:lpstr>Arduino Micro and DC Characterisation</vt:lpstr>
      <vt:lpstr>Arduino Micro PWM Output</vt:lpstr>
      <vt:lpstr>Arduino Micro PWM Output</vt:lpstr>
      <vt:lpstr>Arduino Micro DC Output</vt:lpstr>
      <vt:lpstr>Arduino Micro DC Output</vt:lpstr>
      <vt:lpstr>Arduino Micro DC Output 1 Ch</vt:lpstr>
      <vt:lpstr>Arduino Micro DC Output 1 Ch</vt:lpstr>
      <vt:lpstr>Arduino Micro DC Output 1 Ch</vt:lpstr>
      <vt:lpstr>Arduino Micro DC Output 1 Ch</vt:lpstr>
      <vt:lpstr>Arduino Micro DC Output 1 Ch</vt:lpstr>
      <vt:lpstr>Arduino Micro Diode Characterisation</vt:lpstr>
      <vt:lpstr>Arduino Micro Diode Characterisation</vt:lpstr>
      <vt:lpstr>Arduino Micro Diode Characterisation</vt:lpstr>
      <vt:lpstr>Arduino Micro Diode Characterisation</vt:lpstr>
      <vt:lpstr>Arduino Micro DC Output 2 Ch</vt:lpstr>
      <vt:lpstr>Arduino Micro DC Output 2 Ch</vt:lpstr>
      <vt:lpstr>Arduino Micro DC Output 2 Ch</vt:lpstr>
      <vt:lpstr>Arduino Micro BJT Characterisation</vt:lpstr>
      <vt:lpstr>Arduino Micro BJT Characterisation</vt:lpstr>
      <vt:lpstr>Arduino Micro BJT Characterisation</vt:lpstr>
      <vt:lpstr>Arduino Micro BJT Characterisation</vt:lpstr>
      <vt:lpstr>Arduino Micro and AC Characterisation</vt:lpstr>
      <vt:lpstr>Arduino Micro AC Output</vt:lpstr>
      <vt:lpstr>Arduino Micro AC Output</vt:lpstr>
      <vt:lpstr>Arduino Micro AC Output</vt:lpstr>
      <vt:lpstr>Arduino Micro Pinout</vt:lpstr>
      <vt:lpstr>Arduino Micro Pinout</vt:lpstr>
      <vt:lpstr>SparkFun MiniGen Connections</vt:lpstr>
      <vt:lpstr>SparkFun MiniGen Connections</vt:lpstr>
      <vt:lpstr>SparkFun MiniGen Connections</vt:lpstr>
      <vt:lpstr>SparkFun MiniGen Sketch</vt:lpstr>
      <vt:lpstr>SparkFun MiniGen Operation Test</vt:lpstr>
      <vt:lpstr>SparkFun MiniGen Operation Test</vt:lpstr>
      <vt:lpstr>LRC Characterisation</vt:lpstr>
      <vt:lpstr>LRC Characterisation</vt:lpstr>
      <vt:lpstr>OpAmp Characterisation</vt:lpstr>
      <vt:lpstr>Inverting OpAmp Characterisation</vt:lpstr>
      <vt:lpstr>Inverting OpAmp Characterisation</vt:lpstr>
      <vt:lpstr>Inverting OpAmp Characterisation</vt:lpstr>
      <vt:lpstr>Non-Inverting OpAmp Characterisation</vt:lpstr>
      <vt:lpstr>Non-Inverting OpAmp Characterisation</vt:lpstr>
      <vt:lpstr>Non-Inverting OpAmp Characterisation</vt:lpstr>
      <vt:lpstr>Arduino Micro DC Sketch</vt:lpstr>
      <vt:lpstr>Arduino Micro DC Sketch</vt:lpstr>
      <vt:lpstr>Arduino Micro DC Sketch</vt:lpstr>
      <vt:lpstr>Arduino Micro DC Sketch</vt:lpstr>
      <vt:lpstr>Arduino Micro DC Sketch</vt:lpstr>
      <vt:lpstr>Arduino Micro DC Sketch</vt:lpstr>
      <vt:lpstr>Arduino Micro DC Sketch</vt:lpstr>
      <vt:lpstr>Arduino Micro Programming</vt:lpstr>
      <vt:lpstr>Arduino Micro AC Sketch</vt:lpstr>
      <vt:lpstr>Arduino Micro AC Sketch</vt:lpstr>
      <vt:lpstr>Arduino Micro AC Sketch</vt:lpstr>
      <vt:lpstr>Arduino Micro AC Sketch</vt:lpstr>
      <vt:lpstr>Arduino Micro AC Sketch</vt:lpstr>
      <vt:lpstr>Arduino Micro AC Sketch</vt:lpstr>
      <vt:lpstr>Arduino Micro AC Sketch</vt:lpstr>
      <vt:lpstr>Arduino Micro AC Sketch</vt:lpstr>
      <vt:lpstr>Arduino Micro Programming</vt:lpstr>
      <vt:lpstr>Test Automation with LabVIEW</vt:lpstr>
      <vt:lpstr>Test Automation with LabVIEW</vt:lpstr>
      <vt:lpstr>Test Automation with LabVIEW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Sheehan, Robert</dc:creator>
  <cp:lastModifiedBy>Sheehan, Robert</cp:lastModifiedBy>
  <cp:revision>482</cp:revision>
  <dcterms:created xsi:type="dcterms:W3CDTF">2021-01-11T08:59:59Z</dcterms:created>
  <dcterms:modified xsi:type="dcterms:W3CDTF">2021-01-27T11:12:00Z</dcterms:modified>
</cp:coreProperties>
</file>